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3"/>
  </p:notesMasterIdLst>
  <p:sldIdLst>
    <p:sldId id="256" r:id="rId2"/>
    <p:sldId id="257" r:id="rId3"/>
    <p:sldId id="383" r:id="rId4"/>
    <p:sldId id="384" r:id="rId5"/>
    <p:sldId id="385" r:id="rId6"/>
    <p:sldId id="386" r:id="rId7"/>
    <p:sldId id="387" r:id="rId8"/>
    <p:sldId id="388" r:id="rId9"/>
    <p:sldId id="389" r:id="rId10"/>
    <p:sldId id="390" r:id="rId11"/>
    <p:sldId id="392" r:id="rId12"/>
    <p:sldId id="391" r:id="rId13"/>
    <p:sldId id="263" r:id="rId14"/>
    <p:sldId id="261" r:id="rId15"/>
    <p:sldId id="262" r:id="rId16"/>
    <p:sldId id="409" r:id="rId17"/>
    <p:sldId id="370" r:id="rId18"/>
    <p:sldId id="371" r:id="rId19"/>
    <p:sldId id="372" r:id="rId20"/>
    <p:sldId id="373" r:id="rId21"/>
    <p:sldId id="393" r:id="rId22"/>
    <p:sldId id="394" r:id="rId23"/>
    <p:sldId id="395" r:id="rId24"/>
    <p:sldId id="396" r:id="rId25"/>
    <p:sldId id="397" r:id="rId26"/>
    <p:sldId id="398" r:id="rId27"/>
    <p:sldId id="410" r:id="rId28"/>
    <p:sldId id="374" r:id="rId29"/>
    <p:sldId id="355" r:id="rId30"/>
    <p:sldId id="356" r:id="rId31"/>
    <p:sldId id="357" r:id="rId32"/>
    <p:sldId id="375" r:id="rId33"/>
    <p:sldId id="376" r:id="rId34"/>
    <p:sldId id="377" r:id="rId35"/>
    <p:sldId id="378" r:id="rId36"/>
    <p:sldId id="380" r:id="rId37"/>
    <p:sldId id="382" r:id="rId38"/>
    <p:sldId id="381" r:id="rId39"/>
    <p:sldId id="399" r:id="rId40"/>
    <p:sldId id="400" r:id="rId41"/>
    <p:sldId id="401" r:id="rId42"/>
    <p:sldId id="402" r:id="rId43"/>
    <p:sldId id="411" r:id="rId44"/>
    <p:sldId id="422" r:id="rId45"/>
    <p:sldId id="379" r:id="rId46"/>
    <p:sldId id="403" r:id="rId47"/>
    <p:sldId id="323" r:id="rId48"/>
    <p:sldId id="271" r:id="rId49"/>
    <p:sldId id="412" r:id="rId50"/>
    <p:sldId id="404" r:id="rId51"/>
    <p:sldId id="406" r:id="rId52"/>
    <p:sldId id="415" r:id="rId53"/>
    <p:sldId id="419" r:id="rId54"/>
    <p:sldId id="420" r:id="rId55"/>
    <p:sldId id="416" r:id="rId56"/>
    <p:sldId id="418" r:id="rId57"/>
    <p:sldId id="363" r:id="rId58"/>
    <p:sldId id="364" r:id="rId59"/>
    <p:sldId id="365" r:id="rId60"/>
    <p:sldId id="362" r:id="rId61"/>
    <p:sldId id="40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005" autoAdjust="0"/>
  </p:normalViewPr>
  <p:slideViewPr>
    <p:cSldViewPr snapToGrid="0">
      <p:cViewPr varScale="1">
        <p:scale>
          <a:sx n="78" d="100"/>
          <a:sy n="78" d="100"/>
        </p:scale>
        <p:origin x="12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EF21C-3DA0-4760-B8E5-F87405AA0CE2}" type="datetimeFigureOut">
              <a:rPr kumimoji="1" lang="ja-JP" altLang="en-US" smtClean="0"/>
              <a:t>2021/11/9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EF2B8-EEFE-4638-9BC0-A952664F4096}" type="slidenum">
              <a:rPr kumimoji="1" lang="ja-JP" altLang="en-US" smtClean="0"/>
              <a:t>‹#›</a:t>
            </a:fld>
            <a:endParaRPr kumimoji="1" lang="ja-JP" altLang="en-US"/>
          </a:p>
        </p:txBody>
      </p:sp>
    </p:spTree>
    <p:extLst>
      <p:ext uri="{BB962C8B-B14F-4D97-AF65-F5344CB8AC3E}">
        <p14:creationId xmlns:p14="http://schemas.microsoft.com/office/powerpoint/2010/main" val="4338749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Kalish, C.W. (1996) Preschoolers’ understanding of germs as invisible mechanisms. Cognitive Development, 11(1), 83-106 </a:t>
            </a:r>
          </a:p>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3</a:t>
            </a:fld>
            <a:endParaRPr kumimoji="1" lang="ja-JP" altLang="en-US"/>
          </a:p>
        </p:txBody>
      </p:sp>
    </p:spTree>
    <p:extLst>
      <p:ext uri="{BB962C8B-B14F-4D97-AF65-F5344CB8AC3E}">
        <p14:creationId xmlns:p14="http://schemas.microsoft.com/office/powerpoint/2010/main" val="2855178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子どもがスマートフォンに触れている人（</a:t>
            </a:r>
            <a:r>
              <a:rPr kumimoji="1" lang="en-US" altLang="ja-JP" dirty="0"/>
              <a:t>N=1409 )</a:t>
            </a:r>
            <a:r>
              <a:rPr kumimoji="1" lang="ja-JP" altLang="en-US" dirty="0"/>
              <a:t>に対して「あてはまる」「ややあてはまる」「あまりあてはならない」「あてはまらない」の</a:t>
            </a:r>
            <a:r>
              <a:rPr kumimoji="1" lang="en-US" altLang="ja-JP" dirty="0"/>
              <a:t>4</a:t>
            </a:r>
            <a:r>
              <a:rPr kumimoji="1" lang="ja-JP" altLang="en-US" dirty="0"/>
              <a:t>択</a:t>
            </a:r>
          </a:p>
          <a:p>
            <a:r>
              <a:rPr kumimoji="1" lang="ja-JP" altLang="en-US" dirty="0"/>
              <a:t>そのうち、「あてはまる」「ややあてはまる」と答えた人</a:t>
            </a:r>
          </a:p>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24</a:t>
            </a:fld>
            <a:endParaRPr kumimoji="1" lang="ja-JP" altLang="en-US"/>
          </a:p>
        </p:txBody>
      </p:sp>
    </p:spTree>
    <p:extLst>
      <p:ext uri="{BB962C8B-B14F-4D97-AF65-F5344CB8AC3E}">
        <p14:creationId xmlns:p14="http://schemas.microsoft.com/office/powerpoint/2010/main" val="184647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スマートフォンを見せたり、使わせたりしていると答えた人（</a:t>
            </a:r>
            <a:r>
              <a:rPr kumimoji="1" lang="en-US" altLang="ja-JP" dirty="0"/>
              <a:t>N</a:t>
            </a:r>
            <a:r>
              <a:rPr kumimoji="1" lang="ja-JP" altLang="en-US" dirty="0"/>
              <a:t>＝</a:t>
            </a:r>
            <a:r>
              <a:rPr kumimoji="1" lang="en-US" altLang="ja-JP" dirty="0"/>
              <a:t>1409</a:t>
            </a:r>
            <a:r>
              <a:rPr kumimoji="1" lang="ja-JP" altLang="en-US" dirty="0"/>
              <a:t>）の母親が自分の乳幼児に関して判断した結果</a:t>
            </a:r>
            <a:endParaRPr kumimoji="1" lang="en-US" altLang="ja-JP" dirty="0"/>
          </a:p>
          <a:p>
            <a:r>
              <a:rPr kumimoji="1" lang="en-US" altLang="ja-JP" dirty="0"/>
              <a:t>Young, K S. (1998) Internet </a:t>
            </a:r>
            <a:r>
              <a:rPr kumimoji="1" lang="en-US" altLang="ja-JP" dirty="0" err="1"/>
              <a:t>Addiction:The</a:t>
            </a:r>
            <a:r>
              <a:rPr kumimoji="1" lang="en-US" altLang="ja-JP" dirty="0"/>
              <a:t> Emergence of A New Clinical Disorder. </a:t>
            </a:r>
            <a:r>
              <a:rPr kumimoji="1" lang="en-US" altLang="ja-JP" dirty="0" err="1"/>
              <a:t>CyberPs</a:t>
            </a:r>
            <a:endParaRPr kumimoji="1" lang="en-US" altLang="ja-JP" dirty="0"/>
          </a:p>
          <a:p>
            <a:r>
              <a:rPr kumimoji="1" lang="en-US" altLang="ja-JP" dirty="0" err="1"/>
              <a:t>ychology</a:t>
            </a:r>
            <a:r>
              <a:rPr kumimoji="1" lang="en-US" altLang="ja-JP" dirty="0"/>
              <a:t> and Behavior, Vol.1,No.3,237-244.</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25</a:t>
            </a:fld>
            <a:endParaRPr kumimoji="1" lang="ja-JP" altLang="en-US"/>
          </a:p>
        </p:txBody>
      </p:sp>
    </p:spTree>
    <p:extLst>
      <p:ext uri="{BB962C8B-B14F-4D97-AF65-F5344CB8AC3E}">
        <p14:creationId xmlns:p14="http://schemas.microsoft.com/office/powerpoint/2010/main" val="2748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27</a:t>
            </a:fld>
            <a:endParaRPr kumimoji="1" lang="ja-JP" altLang="en-US"/>
          </a:p>
        </p:txBody>
      </p:sp>
    </p:spTree>
    <p:extLst>
      <p:ext uri="{BB962C8B-B14F-4D97-AF65-F5344CB8AC3E}">
        <p14:creationId xmlns:p14="http://schemas.microsoft.com/office/powerpoint/2010/main" val="170602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28</a:t>
            </a:fld>
            <a:endParaRPr kumimoji="1" lang="ja-JP" altLang="en-US"/>
          </a:p>
        </p:txBody>
      </p:sp>
    </p:spTree>
    <p:extLst>
      <p:ext uri="{BB962C8B-B14F-4D97-AF65-F5344CB8AC3E}">
        <p14:creationId xmlns:p14="http://schemas.microsoft.com/office/powerpoint/2010/main" val="379799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ストループ効果：文字意味と文字色のように同時に目にする二つの情報が干渉しあう現象</a:t>
            </a:r>
            <a:endParaRPr kumimoji="1" lang="en-US" altLang="ja-JP" dirty="0"/>
          </a:p>
          <a:p>
            <a:r>
              <a:rPr kumimoji="1" lang="ja-JP" altLang="en-US" dirty="0"/>
              <a:t>例えば色名を答える場合、青インクで書かれた「</a:t>
            </a:r>
            <a:r>
              <a:rPr kumimoji="1" lang="ja-JP" altLang="en-US" dirty="0">
                <a:solidFill>
                  <a:srgbClr val="0070C0"/>
                </a:solidFill>
              </a:rPr>
              <a:t>あか</a:t>
            </a:r>
            <a:r>
              <a:rPr kumimoji="1" lang="ja-JP" altLang="en-US" dirty="0"/>
              <a:t>」の色名（「あお」）を答える方が時間がかかる</a:t>
            </a:r>
            <a:endParaRPr kumimoji="1" lang="en-US" altLang="ja-JP" dirty="0"/>
          </a:p>
          <a:p>
            <a:r>
              <a:rPr kumimoji="1" lang="ja-JP" altLang="en-US" dirty="0"/>
              <a:t>文字の意味を答える質問を行った場合、赤インクで書かれた「あか」の意味を答える場合よりも、青インクで書かれた「あか」の意味（「あか」と答える場合のほうが時間がかかること→逆ストループ効果</a:t>
            </a:r>
            <a:endParaRPr kumimoji="1" lang="en-US" altLang="ja-JP" dirty="0"/>
          </a:p>
          <a:p>
            <a:endParaRPr kumimoji="1" lang="en-US" altLang="ja-JP" dirty="0"/>
          </a:p>
          <a:p>
            <a:endParaRPr kumimoji="1" lang="en-US" altLang="ja-JP" dirty="0"/>
          </a:p>
          <a:p>
            <a:r>
              <a:rPr kumimoji="1" lang="ja-JP" altLang="en-US" dirty="0"/>
              <a:t>古典的なストループ課題は単語と色が一致 </a:t>
            </a:r>
            <a:r>
              <a:rPr kumimoji="1" lang="en-US" altLang="ja-JP" dirty="0"/>
              <a:t>(</a:t>
            </a:r>
            <a:r>
              <a:rPr kumimoji="1" lang="ja-JP" altLang="en-US" dirty="0"/>
              <a:t>赤色で書かれたあか</a:t>
            </a:r>
            <a:r>
              <a:rPr kumimoji="1" lang="en-US" altLang="ja-JP" dirty="0"/>
              <a:t>) </a:t>
            </a:r>
            <a:r>
              <a:rPr kumimoji="1" lang="ja-JP" altLang="en-US" dirty="0"/>
              <a:t>した場合や、不一致 </a:t>
            </a:r>
            <a:r>
              <a:rPr kumimoji="1" lang="en-US" altLang="ja-JP" dirty="0"/>
              <a:t>(</a:t>
            </a:r>
            <a:r>
              <a:rPr kumimoji="1" lang="ja-JP" altLang="en-US" dirty="0"/>
              <a:t>青色で書かれたあか</a:t>
            </a:r>
            <a:r>
              <a:rPr kumimoji="1" lang="en-US" altLang="ja-JP" dirty="0"/>
              <a:t>) </a:t>
            </a:r>
            <a:r>
              <a:rPr kumimoji="1" lang="ja-JP" altLang="en-US" dirty="0"/>
              <a:t>した場合において、その単語の色を答える課題である。この時ヒトの単語を読む能力が、単語の色を正しく答えようとする際に干渉を引き起こすため、競合が起きる。この課題の派生として、中立的な刺激 </a:t>
            </a:r>
            <a:r>
              <a:rPr kumimoji="1" lang="en-US" altLang="ja-JP" dirty="0"/>
              <a:t>(4</a:t>
            </a:r>
            <a:r>
              <a:rPr kumimoji="1" lang="ja-JP" altLang="en-US" dirty="0"/>
              <a:t>回呈示される</a:t>
            </a:r>
            <a:r>
              <a:rPr kumimoji="1" lang="en-US" altLang="ja-JP" dirty="0"/>
              <a:t>"</a:t>
            </a:r>
            <a:r>
              <a:rPr kumimoji="1" lang="ja-JP" altLang="en-US" dirty="0"/>
              <a:t>犬</a:t>
            </a:r>
            <a:r>
              <a:rPr kumimoji="1" lang="en-US" altLang="ja-JP" dirty="0"/>
              <a:t>") </a:t>
            </a:r>
            <a:r>
              <a:rPr kumimoji="1" lang="ja-JP" altLang="en-US" dirty="0"/>
              <a:t>や干渉を及ぼすような刺激 </a:t>
            </a:r>
            <a:r>
              <a:rPr kumimoji="1" lang="en-US" altLang="ja-JP" dirty="0"/>
              <a:t>(4</a:t>
            </a:r>
            <a:r>
              <a:rPr kumimoji="1" lang="ja-JP" altLang="en-US" dirty="0"/>
              <a:t>回呈示される</a:t>
            </a:r>
            <a:r>
              <a:rPr kumimoji="1" lang="en-US" altLang="ja-JP" dirty="0"/>
              <a:t>"</a:t>
            </a:r>
            <a:r>
              <a:rPr kumimoji="1" lang="ja-JP" altLang="en-US" dirty="0"/>
              <a:t>三</a:t>
            </a:r>
            <a:r>
              <a:rPr kumimoji="1" lang="en-US" altLang="ja-JP" dirty="0"/>
              <a:t>") </a:t>
            </a:r>
            <a:r>
              <a:rPr kumimoji="1" lang="ja-JP" altLang="en-US" dirty="0"/>
              <a:t>の呈示回数をボタン押しで答えるカウンティング・ストループ課題がある。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29</a:t>
            </a:fld>
            <a:endParaRPr kumimoji="1" lang="ja-JP" altLang="en-US"/>
          </a:p>
        </p:txBody>
      </p:sp>
    </p:spTree>
    <p:extLst>
      <p:ext uri="{BB962C8B-B14F-4D97-AF65-F5344CB8AC3E}">
        <p14:creationId xmlns:p14="http://schemas.microsoft.com/office/powerpoint/2010/main" val="84490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https://www.aao.org/eye-health/tips-prevention/should-you-be-worried-about-blue-light</a:t>
            </a:r>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41</a:t>
            </a:fld>
            <a:endParaRPr kumimoji="1" lang="ja-JP" altLang="en-US"/>
          </a:p>
        </p:txBody>
      </p:sp>
    </p:spTree>
    <p:extLst>
      <p:ext uri="{BB962C8B-B14F-4D97-AF65-F5344CB8AC3E}">
        <p14:creationId xmlns:p14="http://schemas.microsoft.com/office/powerpoint/2010/main" val="1170169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43</a:t>
            </a:fld>
            <a:endParaRPr kumimoji="1" lang="ja-JP" altLang="en-US"/>
          </a:p>
        </p:txBody>
      </p:sp>
    </p:spTree>
    <p:extLst>
      <p:ext uri="{BB962C8B-B14F-4D97-AF65-F5344CB8AC3E}">
        <p14:creationId xmlns:p14="http://schemas.microsoft.com/office/powerpoint/2010/main" val="1641825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1C1D1E"/>
                </a:solidFill>
                <a:latin typeface="Open Sans"/>
              </a:rPr>
              <a:t>中島匡博 </a:t>
            </a:r>
            <a:r>
              <a:rPr lang="en-US" altLang="ja-JP" sz="1200" dirty="0">
                <a:solidFill>
                  <a:srgbClr val="1C1D1E"/>
                </a:solidFill>
                <a:latin typeface="Open Sans"/>
              </a:rPr>
              <a:t>(2017). </a:t>
            </a:r>
            <a:r>
              <a:rPr lang="ja-JP" altLang="en-US" sz="1200" dirty="0">
                <a:solidFill>
                  <a:srgbClr val="1C1D1E"/>
                </a:solidFill>
                <a:latin typeface="Open Sans"/>
              </a:rPr>
              <a:t>子どもとメディア</a:t>
            </a:r>
            <a:r>
              <a:rPr lang="en-US" altLang="ja-JP" sz="1200" dirty="0">
                <a:solidFill>
                  <a:srgbClr val="1C1D1E"/>
                </a:solidFill>
                <a:latin typeface="Open Sans"/>
              </a:rPr>
              <a:t>―</a:t>
            </a:r>
            <a:r>
              <a:rPr lang="ja-JP" altLang="en-US" sz="1200" dirty="0">
                <a:solidFill>
                  <a:srgbClr val="1C1D1E"/>
                </a:solidFill>
                <a:latin typeface="Open Sans"/>
              </a:rPr>
              <a:t>心身への影響と関わり方</a:t>
            </a:r>
            <a:r>
              <a:rPr lang="en-US" altLang="ja-JP" sz="1200" dirty="0">
                <a:solidFill>
                  <a:srgbClr val="1C1D1E"/>
                </a:solidFill>
                <a:latin typeface="Open Sans"/>
              </a:rPr>
              <a:t>, </a:t>
            </a:r>
            <a:r>
              <a:rPr lang="ja-JP" altLang="en-US" sz="1200" dirty="0">
                <a:solidFill>
                  <a:srgbClr val="1C1D1E"/>
                </a:solidFill>
                <a:latin typeface="Open Sans"/>
              </a:rPr>
              <a:t>精神医学</a:t>
            </a:r>
            <a:r>
              <a:rPr lang="en-US" altLang="ja-JP" sz="1200" dirty="0">
                <a:solidFill>
                  <a:srgbClr val="1C1D1E"/>
                </a:solidFill>
                <a:latin typeface="Open Sans"/>
              </a:rPr>
              <a:t>, 59(1), 37-43.</a:t>
            </a:r>
          </a:p>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45</a:t>
            </a:fld>
            <a:endParaRPr kumimoji="1" lang="ja-JP" altLang="en-US"/>
          </a:p>
        </p:txBody>
      </p:sp>
    </p:spTree>
    <p:extLst>
      <p:ext uri="{BB962C8B-B14F-4D97-AF65-F5344CB8AC3E}">
        <p14:creationId xmlns:p14="http://schemas.microsoft.com/office/powerpoint/2010/main" val="186737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46</a:t>
            </a:fld>
            <a:endParaRPr kumimoji="1" lang="ja-JP" altLang="en-US"/>
          </a:p>
        </p:txBody>
      </p:sp>
    </p:spTree>
    <p:extLst>
      <p:ext uri="{BB962C8B-B14F-4D97-AF65-F5344CB8AC3E}">
        <p14:creationId xmlns:p14="http://schemas.microsoft.com/office/powerpoint/2010/main" val="4176440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人がその環境を受け止める受け止め方や環境に対処する仕方の継続的な変化</a:t>
            </a:r>
            <a:endParaRPr kumimoji="1" lang="en-US" altLang="ja-JP" dirty="0"/>
          </a:p>
          <a:p>
            <a:r>
              <a:rPr kumimoji="1" lang="ja-JP" altLang="en-US" dirty="0"/>
              <a:t>生態学的環境：マトリョーシカのように入れ子構造になっている</a:t>
            </a:r>
            <a:endParaRPr kumimoji="1" lang="en-US" altLang="ja-JP" dirty="0"/>
          </a:p>
          <a:p>
            <a:r>
              <a:rPr kumimoji="1" lang="ja-JP" altLang="en-US" dirty="0"/>
              <a:t>ミクロシステム（マイクロシステムともいう）：発達しつつある人が経験する活動、役割、対人関係のパターン</a:t>
            </a:r>
            <a:endParaRPr kumimoji="1" lang="en-US" altLang="ja-JP" dirty="0"/>
          </a:p>
          <a:p>
            <a:r>
              <a:rPr kumimoji="1" lang="ja-JP" altLang="en-US" dirty="0"/>
              <a:t>メゾシステム：発達しつつある人が積極的に参加している二つ以上の行動場面間の相互関係からなる（子どもにとっては家庭と学校と近所の遊び仲間との間にある関係、大人なら家族と職場と社会生活との間にある関係</a:t>
            </a:r>
            <a:endParaRPr kumimoji="1" lang="en-US" altLang="ja-JP" dirty="0"/>
          </a:p>
          <a:p>
            <a:r>
              <a:rPr kumimoji="1" lang="ja-JP" altLang="en-US" dirty="0"/>
              <a:t>エクソシステム：幼い子どものエクソシステム→両親の職場、きょうだいの通っている学級、両親の友人のネットワーク、地域の教育委員会の活動など</a:t>
            </a:r>
            <a:endParaRPr kumimoji="1" lang="en-US" altLang="ja-JP" dirty="0"/>
          </a:p>
          <a:p>
            <a:r>
              <a:rPr kumimoji="1" lang="ja-JP" altLang="en-US" dirty="0"/>
              <a:t>マクロシステム：文化全体</a:t>
            </a:r>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47</a:t>
            </a:fld>
            <a:endParaRPr kumimoji="1" lang="ja-JP" altLang="en-US"/>
          </a:p>
        </p:txBody>
      </p:sp>
    </p:spTree>
    <p:extLst>
      <p:ext uri="{BB962C8B-B14F-4D97-AF65-F5344CB8AC3E}">
        <p14:creationId xmlns:p14="http://schemas.microsoft.com/office/powerpoint/2010/main" val="144208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Myant, K.A.,&amp; Williams, J. M.(2005) Children’s Concepts of Health and Illness: Understanding of Contagious Illnesses, Noncontagious Illnesses and Injuries. Journal of Health Psychology, 10(6), 805-819.</a:t>
            </a:r>
          </a:p>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4</a:t>
            </a:fld>
            <a:endParaRPr kumimoji="1" lang="ja-JP" altLang="en-US"/>
          </a:p>
        </p:txBody>
      </p:sp>
    </p:spTree>
    <p:extLst>
      <p:ext uri="{BB962C8B-B14F-4D97-AF65-F5344CB8AC3E}">
        <p14:creationId xmlns:p14="http://schemas.microsoft.com/office/powerpoint/2010/main" val="188490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48</a:t>
            </a:fld>
            <a:endParaRPr kumimoji="1" lang="ja-JP" altLang="en-US"/>
          </a:p>
        </p:txBody>
      </p:sp>
    </p:spTree>
    <p:extLst>
      <p:ext uri="{BB962C8B-B14F-4D97-AF65-F5344CB8AC3E}">
        <p14:creationId xmlns:p14="http://schemas.microsoft.com/office/powerpoint/2010/main" val="4007679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潜在的に発達的に有益な活動→遊ぶことや読むことを犠牲にして使われる時間</a:t>
            </a:r>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50</a:t>
            </a:fld>
            <a:endParaRPr kumimoji="1" lang="ja-JP" altLang="en-US"/>
          </a:p>
        </p:txBody>
      </p:sp>
    </p:spTree>
    <p:extLst>
      <p:ext uri="{BB962C8B-B14F-4D97-AF65-F5344CB8AC3E}">
        <p14:creationId xmlns:p14="http://schemas.microsoft.com/office/powerpoint/2010/main" val="3915797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52</a:t>
            </a:fld>
            <a:endParaRPr kumimoji="1" lang="ja-JP" altLang="en-US"/>
          </a:p>
        </p:txBody>
      </p:sp>
    </p:spTree>
    <p:extLst>
      <p:ext uri="{BB962C8B-B14F-4D97-AF65-F5344CB8AC3E}">
        <p14:creationId xmlns:p14="http://schemas.microsoft.com/office/powerpoint/2010/main" val="2375769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反応性：子どもが行うことに応答できるか</a:t>
            </a:r>
            <a:endParaRPr kumimoji="1" lang="en-US" altLang="ja-JP" dirty="0"/>
          </a:p>
          <a:p>
            <a:r>
              <a:rPr kumimoji="1" lang="ja-JP" altLang="en-US" dirty="0"/>
              <a:t>対話性：子どもが行ったアクションに基づいて子どもからの反応を促すことができるかどうか</a:t>
            </a:r>
            <a:endParaRPr kumimoji="1" lang="en-US" altLang="ja-JP" dirty="0"/>
          </a:p>
          <a:p>
            <a:r>
              <a:rPr kumimoji="1" lang="ja-JP" altLang="en-US" dirty="0"/>
              <a:t>調整可能性：デバイスが子どもの特殊性（年齢、指定された好みなど）に基づいて異なる動作をすることができるかどうか</a:t>
            </a:r>
            <a:endParaRPr kumimoji="1" lang="en-US" altLang="ja-JP" dirty="0"/>
          </a:p>
          <a:p>
            <a:r>
              <a:rPr kumimoji="1" lang="ja-JP" altLang="en-US" dirty="0"/>
              <a:t>プログレッシブ：最後に中断したところから開始し、理解が深まるにつ入れて複雑さを待つことができるか</a:t>
            </a:r>
            <a:endParaRPr kumimoji="1" lang="en-US" altLang="ja-JP" dirty="0"/>
          </a:p>
          <a:p>
            <a:r>
              <a:rPr kumimoji="1" lang="ja-JP" altLang="en-US" dirty="0"/>
              <a:t>共同注意の促進：大人と子どもが互いに対話できるようにしたり、促進したりすることができるか</a:t>
            </a:r>
            <a:endParaRPr kumimoji="1" lang="en-US" altLang="ja-JP" dirty="0"/>
          </a:p>
          <a:p>
            <a:r>
              <a:rPr kumimoji="1" lang="ja-JP" altLang="en-US" dirty="0"/>
              <a:t>携帯性：デバイスを持ち運び、様々な場所ですぐに利用できるようにするのがいかに簡単か</a:t>
            </a:r>
            <a:endParaRPr kumimoji="1" lang="en-US" altLang="ja-JP" dirty="0"/>
          </a:p>
          <a:p>
            <a:r>
              <a:rPr kumimoji="1" lang="en-US" altLang="ja-JP" dirty="0"/>
              <a:t>3</a:t>
            </a:r>
            <a:r>
              <a:rPr kumimoji="1" lang="ja-JP" altLang="en-US" dirty="0"/>
              <a:t>次元性：子ども自身の手でデバイスを操作することにより、空間全体でデバイスを操作できる</a:t>
            </a:r>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55</a:t>
            </a:fld>
            <a:endParaRPr kumimoji="1" lang="ja-JP" altLang="en-US"/>
          </a:p>
        </p:txBody>
      </p:sp>
    </p:spTree>
    <p:extLst>
      <p:ext uri="{BB962C8B-B14F-4D97-AF65-F5344CB8AC3E}">
        <p14:creationId xmlns:p14="http://schemas.microsoft.com/office/powerpoint/2010/main" val="281457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Gratz, R.R., &amp; Pihavin, J. A. (1984). What Makes Kids Sick: Children’s Beliefs about the Causative Factors of Illness. Children’s Health Care,12(4), 156-162.</a:t>
            </a:r>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6</a:t>
            </a:fld>
            <a:endParaRPr kumimoji="1" lang="ja-JP" altLang="en-US"/>
          </a:p>
        </p:txBody>
      </p:sp>
    </p:spTree>
    <p:extLst>
      <p:ext uri="{BB962C8B-B14F-4D97-AF65-F5344CB8AC3E}">
        <p14:creationId xmlns:p14="http://schemas.microsoft.com/office/powerpoint/2010/main" val="88898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Lerner, M. J., &amp; Miller, D.T.(1978). Just world research and the attribution process: Looking back and ahead. Psychological Bulletin, 85(5), 1030-1051.</a:t>
            </a:r>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8</a:t>
            </a:fld>
            <a:endParaRPr kumimoji="1" lang="ja-JP" altLang="en-US"/>
          </a:p>
        </p:txBody>
      </p:sp>
    </p:spTree>
    <p:extLst>
      <p:ext uri="{BB962C8B-B14F-4D97-AF65-F5344CB8AC3E}">
        <p14:creationId xmlns:p14="http://schemas.microsoft.com/office/powerpoint/2010/main" val="301097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9</a:t>
            </a:fld>
            <a:endParaRPr kumimoji="1" lang="ja-JP" altLang="en-US"/>
          </a:p>
        </p:txBody>
      </p:sp>
    </p:spTree>
    <p:extLst>
      <p:ext uri="{BB962C8B-B14F-4D97-AF65-F5344CB8AC3E}">
        <p14:creationId xmlns:p14="http://schemas.microsoft.com/office/powerpoint/2010/main" val="1660095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三浦麻子・平石界・中西大輔・</a:t>
            </a:r>
            <a:r>
              <a:rPr kumimoji="1" lang="en-US" altLang="ja-JP" dirty="0"/>
              <a:t>Andrea Ortolani </a:t>
            </a:r>
            <a:r>
              <a:rPr kumimoji="1" lang="ja-JP" altLang="en-US" dirty="0"/>
              <a:t>「新型コロナウイルス感染禍に対する態度の国際比較－</a:t>
            </a:r>
            <a:r>
              <a:rPr kumimoji="1" lang="en-US" altLang="ja-JP" dirty="0"/>
              <a:t>『</a:t>
            </a:r>
            <a:r>
              <a:rPr kumimoji="1" lang="ja-JP" altLang="en-US" dirty="0"/>
              <a:t>自業自得</a:t>
            </a:r>
            <a:r>
              <a:rPr kumimoji="1" lang="en-US" altLang="ja-JP" dirty="0"/>
              <a:t>』『</a:t>
            </a:r>
            <a:r>
              <a:rPr kumimoji="1" lang="ja-JP" altLang="en-US" dirty="0"/>
              <a:t>自粛警察</a:t>
            </a:r>
            <a:r>
              <a:rPr kumimoji="1" lang="en-US" altLang="ja-JP" dirty="0"/>
              <a:t>』</a:t>
            </a:r>
            <a:r>
              <a:rPr kumimoji="1" lang="ja-JP" altLang="en-US" dirty="0"/>
              <a:t>は日本にユニークなのか」日本社会心理学会第</a:t>
            </a:r>
            <a:r>
              <a:rPr kumimoji="1" lang="en-US" altLang="ja-JP" dirty="0"/>
              <a:t>61</a:t>
            </a:r>
            <a:r>
              <a:rPr kumimoji="1" lang="ja-JP" altLang="en-US" dirty="0"/>
              <a:t>回大会論文集、</a:t>
            </a:r>
            <a:r>
              <a:rPr kumimoji="1" lang="en-US" altLang="ja-JP" dirty="0"/>
              <a:t>2020</a:t>
            </a:r>
            <a:r>
              <a:rPr kumimoji="1" lang="ja-JP" altLang="en-US" dirty="0"/>
              <a:t>年、</a:t>
            </a:r>
            <a:r>
              <a:rPr kumimoji="1" lang="en-US" altLang="ja-JP" dirty="0"/>
              <a:t>199</a:t>
            </a:r>
            <a:r>
              <a:rPr kumimoji="1" lang="ja-JP" altLang="en-US"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10</a:t>
            </a:fld>
            <a:endParaRPr kumimoji="1" lang="ja-JP" altLang="en-US"/>
          </a:p>
        </p:txBody>
      </p:sp>
    </p:spTree>
    <p:extLst>
      <p:ext uri="{BB962C8B-B14F-4D97-AF65-F5344CB8AC3E}">
        <p14:creationId xmlns:p14="http://schemas.microsoft.com/office/powerpoint/2010/main" val="288625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話し合ってみましょう</a:t>
            </a:r>
            <a:endParaRPr kumimoji="1" lang="en-US" altLang="ja-JP" dirty="0"/>
          </a:p>
          <a:p>
            <a:r>
              <a:rPr kumimoji="1" lang="ja-JP" altLang="en-US" dirty="0"/>
              <a:t>私たちは、自業自得・因果応報的な考え方をもってしまう傾向が強い</a:t>
            </a:r>
          </a:p>
          <a:p>
            <a:r>
              <a:rPr kumimoji="1" lang="ja-JP" altLang="en-US" dirty="0"/>
              <a:t>誰もが「決まり」を守ろうとしている中で頑張って生活をしている</a:t>
            </a:r>
          </a:p>
          <a:p>
            <a:r>
              <a:rPr kumimoji="1" lang="ja-JP" altLang="en-US" dirty="0"/>
              <a:t>テレビ報道や</a:t>
            </a:r>
            <a:r>
              <a:rPr kumimoji="1" lang="en-US" altLang="ja-JP" dirty="0"/>
              <a:t>SNS</a:t>
            </a:r>
            <a:r>
              <a:rPr kumimoji="1" lang="ja-JP" altLang="en-US" dirty="0"/>
              <a:t>のありかた、日本全国自粛警察</a:t>
            </a:r>
          </a:p>
          <a:p>
            <a:r>
              <a:rPr kumimoji="1" lang="ja-JP" altLang="en-US" dirty="0"/>
              <a:t>　　☞バーベキュークラスター</a:t>
            </a:r>
          </a:p>
          <a:p>
            <a:r>
              <a:rPr kumimoji="1" lang="ja-JP" altLang="en-US" dirty="0"/>
              <a:t>　　☞感染した「悪い原因」を探し出そうとする</a:t>
            </a:r>
          </a:p>
          <a:p>
            <a:r>
              <a:rPr kumimoji="1" lang="ja-JP" altLang="en-US" dirty="0"/>
              <a:t>　　☞そもそも新型コロナウイルス感染症はバーベキューしたら絶対感染するもの？</a:t>
            </a:r>
          </a:p>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12</a:t>
            </a:fld>
            <a:endParaRPr kumimoji="1" lang="ja-JP" altLang="en-US"/>
          </a:p>
        </p:txBody>
      </p:sp>
    </p:spTree>
    <p:extLst>
      <p:ext uri="{BB962C8B-B14F-4D97-AF65-F5344CB8AC3E}">
        <p14:creationId xmlns:p14="http://schemas.microsoft.com/office/powerpoint/2010/main" val="186575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良い影響　</a:t>
            </a:r>
            <a:endParaRPr kumimoji="1" lang="en-US" altLang="ja-JP" dirty="0"/>
          </a:p>
          <a:p>
            <a:r>
              <a:rPr kumimoji="1" lang="ja-JP" altLang="en-US" dirty="0"/>
              <a:t>　いつでも・どこでも・誰とでも繋がれる</a:t>
            </a:r>
            <a:endParaRPr kumimoji="1" lang="en-US" altLang="ja-JP" dirty="0"/>
          </a:p>
          <a:p>
            <a:r>
              <a:rPr kumimoji="1" lang="ja-JP" altLang="en-US" dirty="0"/>
              <a:t>多くのデータを保管できる　。ペーパーレス</a:t>
            </a:r>
            <a:endParaRPr kumimoji="1" lang="en-US" altLang="ja-JP" dirty="0"/>
          </a:p>
          <a:p>
            <a:r>
              <a:rPr kumimoji="1" lang="ja-JP" altLang="en-US" dirty="0"/>
              <a:t>通勤時間が無くなった。オンライン（オンデマンド）授業は、学生が自分のペースで勉強できるようになった。</a:t>
            </a:r>
            <a:endParaRPr kumimoji="1" lang="en-US" altLang="ja-JP" dirty="0"/>
          </a:p>
          <a:p>
            <a:endParaRPr kumimoji="1" lang="en-US" altLang="ja-JP" dirty="0"/>
          </a:p>
          <a:p>
            <a:r>
              <a:rPr kumimoji="1" lang="ja-JP" altLang="en-US" dirty="0"/>
              <a:t>悪い影響</a:t>
            </a:r>
            <a:endParaRPr kumimoji="1" lang="en-US" altLang="ja-JP" dirty="0"/>
          </a:p>
          <a:p>
            <a:r>
              <a:rPr kumimoji="1" lang="ja-JP" altLang="en-US" dirty="0"/>
              <a:t>誰とでも繋がれることで無責任な行動が起こりやすくなる（誹謗中傷）</a:t>
            </a:r>
            <a:endParaRPr kumimoji="1" lang="en-US" altLang="ja-JP" dirty="0"/>
          </a:p>
          <a:p>
            <a:r>
              <a:rPr kumimoji="1" lang="ja-JP" altLang="en-US" dirty="0"/>
              <a:t>一瞬で拡散</a:t>
            </a:r>
            <a:endParaRPr kumimoji="1" lang="en-US" altLang="ja-JP"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13</a:t>
            </a:fld>
            <a:endParaRPr kumimoji="1" lang="ja-JP" altLang="en-US"/>
          </a:p>
        </p:txBody>
      </p:sp>
    </p:spTree>
    <p:extLst>
      <p:ext uri="{BB962C8B-B14F-4D97-AF65-F5344CB8AC3E}">
        <p14:creationId xmlns:p14="http://schemas.microsoft.com/office/powerpoint/2010/main" val="3953902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08EF2B8-EEFE-4638-9BC0-A952664F4096}" type="slidenum">
              <a:rPr kumimoji="1" lang="ja-JP" altLang="en-US" smtClean="0"/>
              <a:t>16</a:t>
            </a:fld>
            <a:endParaRPr kumimoji="1" lang="ja-JP" altLang="en-US"/>
          </a:p>
        </p:txBody>
      </p:sp>
    </p:spTree>
    <p:extLst>
      <p:ext uri="{BB962C8B-B14F-4D97-AF65-F5344CB8AC3E}">
        <p14:creationId xmlns:p14="http://schemas.microsoft.com/office/powerpoint/2010/main" val="131560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E4D8386-7AB3-4D7C-AA76-A2B22E89BC66}" type="datetime1">
              <a:rPr lang="en-US" altLang="ja-JP" smtClean="0"/>
              <a:t>11/9/2021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ja-JP" altLang="en-US"/>
              <a:t>岐阜県乳幼児教育・保育セミナー＠大西　薫</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CCE2F4F-54FD-462F-8962-B6640F3C23CC}" type="datetime1">
              <a:rPr lang="en-US" altLang="ja-JP" smtClean="0"/>
              <a:t>11/9/2021</a:t>
            </a:fld>
            <a:endParaRPr lang="en-US" dirty="0"/>
          </a:p>
        </p:txBody>
      </p:sp>
      <p:sp>
        <p:nvSpPr>
          <p:cNvPr id="5" name="Footer Placeholder 4"/>
          <p:cNvSpPr>
            <a:spLocks noGrp="1"/>
          </p:cNvSpPr>
          <p:nvPr>
            <p:ph type="ftr" sz="quarter" idx="11"/>
          </p:nvPr>
        </p:nvSpPr>
        <p:spPr/>
        <p:txBody>
          <a:bodyPr/>
          <a:lstStyle/>
          <a:p>
            <a:r>
              <a:rPr lang="ja-JP" altLang="en-US"/>
              <a:t>岐阜県乳幼児教育・保育セミナー＠大西　薫</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258932-83BB-405D-AA00-374B43182BFE}" type="datetime1">
              <a:rPr lang="en-US" altLang="ja-JP" smtClean="0"/>
              <a:t>11/9/2021</a:t>
            </a:fld>
            <a:endParaRPr lang="en-US" dirty="0"/>
          </a:p>
        </p:txBody>
      </p:sp>
      <p:sp>
        <p:nvSpPr>
          <p:cNvPr id="5" name="Footer Placeholder 4"/>
          <p:cNvSpPr>
            <a:spLocks noGrp="1"/>
          </p:cNvSpPr>
          <p:nvPr>
            <p:ph type="ftr" sz="quarter" idx="11"/>
          </p:nvPr>
        </p:nvSpPr>
        <p:spPr/>
        <p:txBody>
          <a:bodyPr/>
          <a:lstStyle/>
          <a:p>
            <a:r>
              <a:rPr lang="ja-JP" altLang="en-US"/>
              <a:t>岐阜県乳幼児教育・保育セミナー＠大西　薫</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C63B12-6CB5-425E-975C-B6A093707DF1}" type="datetime1">
              <a:rPr lang="en-US" altLang="ja-JP" smtClean="0"/>
              <a:t>11/9/2021</a:t>
            </a:fld>
            <a:endParaRPr lang="en-US" dirty="0"/>
          </a:p>
        </p:txBody>
      </p:sp>
      <p:sp>
        <p:nvSpPr>
          <p:cNvPr id="5" name="Footer Placeholder 4"/>
          <p:cNvSpPr>
            <a:spLocks noGrp="1"/>
          </p:cNvSpPr>
          <p:nvPr>
            <p:ph type="ftr" sz="quarter" idx="11"/>
          </p:nvPr>
        </p:nvSpPr>
        <p:spPr/>
        <p:txBody>
          <a:bodyPr/>
          <a:lstStyle/>
          <a:p>
            <a:r>
              <a:rPr lang="ja-JP" altLang="en-US"/>
              <a:t>岐阜県乳幼児教育・保育セミナー＠大西　薫</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9BAD0AB-6261-4DD8-8FFD-6ED2113B3355}" type="datetime1">
              <a:rPr lang="en-US" altLang="ja-JP" smtClean="0"/>
              <a:t>11/9/2021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ja-JP" altLang="en-US"/>
              <a:t>岐阜県乳幼児教育・保育セミナー＠大西　薫</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315B57-F65A-4FB5-AFF9-EE27F57AD5AE}" type="datetime1">
              <a:rPr lang="en-US" altLang="ja-JP" smtClean="0"/>
              <a:t>11/9/2021</a:t>
            </a:fld>
            <a:endParaRPr lang="en-US" dirty="0"/>
          </a:p>
        </p:txBody>
      </p:sp>
      <p:sp>
        <p:nvSpPr>
          <p:cNvPr id="6" name="Footer Placeholder 5"/>
          <p:cNvSpPr>
            <a:spLocks noGrp="1"/>
          </p:cNvSpPr>
          <p:nvPr>
            <p:ph type="ftr" sz="quarter" idx="11"/>
          </p:nvPr>
        </p:nvSpPr>
        <p:spPr/>
        <p:txBody>
          <a:bodyPr/>
          <a:lstStyle/>
          <a:p>
            <a:r>
              <a:rPr lang="ja-JP" altLang="en-US"/>
              <a:t>岐阜県乳幼児教育・保育セミナー＠大西　薫</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66E4C9D-0FE8-453E-84D3-A51D09990360}" type="datetime1">
              <a:rPr lang="en-US" altLang="ja-JP" smtClean="0"/>
              <a:t>11/9/2021</a:t>
            </a:fld>
            <a:endParaRPr lang="en-US" dirty="0"/>
          </a:p>
        </p:txBody>
      </p:sp>
      <p:sp>
        <p:nvSpPr>
          <p:cNvPr id="8" name="Footer Placeholder 7"/>
          <p:cNvSpPr>
            <a:spLocks noGrp="1"/>
          </p:cNvSpPr>
          <p:nvPr>
            <p:ph type="ftr" sz="quarter" idx="11"/>
          </p:nvPr>
        </p:nvSpPr>
        <p:spPr/>
        <p:txBody>
          <a:bodyPr/>
          <a:lstStyle/>
          <a:p>
            <a:r>
              <a:rPr lang="ja-JP" altLang="en-US"/>
              <a:t>岐阜県乳幼児教育・保育セミナー＠大西　薫</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495FF2-ECD2-4754-9C6F-0AAFFDF05183}" type="datetime1">
              <a:rPr lang="en-US" altLang="ja-JP" smtClean="0"/>
              <a:t>11/9/2021</a:t>
            </a:fld>
            <a:endParaRPr lang="en-US" dirty="0"/>
          </a:p>
        </p:txBody>
      </p:sp>
      <p:sp>
        <p:nvSpPr>
          <p:cNvPr id="4" name="Footer Placeholder 3"/>
          <p:cNvSpPr>
            <a:spLocks noGrp="1"/>
          </p:cNvSpPr>
          <p:nvPr>
            <p:ph type="ftr" sz="quarter" idx="11"/>
          </p:nvPr>
        </p:nvSpPr>
        <p:spPr/>
        <p:txBody>
          <a:bodyPr/>
          <a:lstStyle/>
          <a:p>
            <a:r>
              <a:rPr lang="ja-JP" altLang="en-US"/>
              <a:t>岐阜県乳幼児教育・保育セミナー＠大西　薫</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285F4-5505-4917-B60B-E7D53F7E5DB2}" type="datetime1">
              <a:rPr lang="en-US" altLang="ja-JP" smtClean="0"/>
              <a:t>11/9/2021</a:t>
            </a:fld>
            <a:endParaRPr lang="en-US" dirty="0"/>
          </a:p>
        </p:txBody>
      </p:sp>
      <p:sp>
        <p:nvSpPr>
          <p:cNvPr id="3" name="Footer Placeholder 2"/>
          <p:cNvSpPr>
            <a:spLocks noGrp="1"/>
          </p:cNvSpPr>
          <p:nvPr>
            <p:ph type="ftr" sz="quarter" idx="11"/>
          </p:nvPr>
        </p:nvSpPr>
        <p:spPr/>
        <p:txBody>
          <a:bodyPr/>
          <a:lstStyle/>
          <a:p>
            <a:r>
              <a:rPr lang="ja-JP" altLang="en-US"/>
              <a:t>岐阜県乳幼児教育・保育セミナー＠大西　薫</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6A2A9DE-6F96-4A24-A78F-C181F781CE9E}" type="datetime1">
              <a:rPr lang="en-US" altLang="ja-JP" smtClean="0"/>
              <a:t>11/9/2021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ja-JP" altLang="en-US"/>
              <a:t>岐阜県乳幼児教育・保育セミナー＠大西　薫</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B8FF3DB-EC68-4E9C-BBF0-E79622E48F66}" type="datetime1">
              <a:rPr lang="en-US" altLang="ja-JP" smtClean="0"/>
              <a:t>11/9/2021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ja-JP" altLang="en-US"/>
              <a:t>岐阜県乳幼児教育・保育セミナー＠大西　薫</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EF28478-83B6-421E-9399-612D1D255B96}" type="datetime1">
              <a:rPr lang="en-US" altLang="ja-JP" smtClean="0"/>
              <a:t>11/9/2021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ja-JP" altLang="en-US"/>
              <a:t>岐阜県乳幼児教育・保育セミナー＠大西　薫</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osaka-u.ac.jp/ja/story/2021/nl85_research0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hyperlink" Target="https://docs.google.com/forms/d/e/1FAIpQLSfquliPJ0uIbtgvh0pR73aMQKzvjw3BKyxlM5YRh7klpglFGw/viewform?usp=sf_lin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B49D59-A43A-4A58-8E4A-79BFBD6A182D}"/>
              </a:ext>
            </a:extLst>
          </p:cNvPr>
          <p:cNvSpPr>
            <a:spLocks noGrp="1"/>
          </p:cNvSpPr>
          <p:nvPr>
            <p:ph type="ctrTitle"/>
          </p:nvPr>
        </p:nvSpPr>
        <p:spPr>
          <a:xfrm>
            <a:off x="1813761" y="1219878"/>
            <a:ext cx="8361229" cy="2098226"/>
          </a:xfrm>
        </p:spPr>
        <p:txBody>
          <a:bodyPr/>
          <a:lstStyle/>
          <a:p>
            <a:r>
              <a:rPr kumimoji="1" lang="ja-JP" altLang="en-US" dirty="0"/>
              <a:t>子どもの健康</a:t>
            </a:r>
          </a:p>
        </p:txBody>
      </p:sp>
      <p:sp>
        <p:nvSpPr>
          <p:cNvPr id="3" name="字幕 2">
            <a:extLst>
              <a:ext uri="{FF2B5EF4-FFF2-40B4-BE49-F238E27FC236}">
                <a16:creationId xmlns:a16="http://schemas.microsoft.com/office/drawing/2014/main" id="{AFA8F033-AAED-4E50-9998-AFA0DFE45870}"/>
              </a:ext>
            </a:extLst>
          </p:cNvPr>
          <p:cNvSpPr>
            <a:spLocks noGrp="1"/>
          </p:cNvSpPr>
          <p:nvPr>
            <p:ph type="subTitle" idx="1"/>
          </p:nvPr>
        </p:nvSpPr>
        <p:spPr>
          <a:xfrm>
            <a:off x="2680163" y="3167103"/>
            <a:ext cx="6831673" cy="1086237"/>
          </a:xfrm>
        </p:spPr>
        <p:txBody>
          <a:bodyPr>
            <a:normAutofit fontScale="92500" lnSpcReduction="20000"/>
          </a:bodyPr>
          <a:lstStyle/>
          <a:p>
            <a:r>
              <a:rPr kumimoji="1" lang="ja-JP" altLang="en-US" sz="2800" dirty="0"/>
              <a:t>心身の育ちを保障するために</a:t>
            </a:r>
            <a:endParaRPr kumimoji="1" lang="en-US" altLang="ja-JP" sz="2800" dirty="0"/>
          </a:p>
          <a:p>
            <a:r>
              <a:rPr kumimoji="1" lang="ja-JP" altLang="en-US" sz="2100" dirty="0"/>
              <a:t>第</a:t>
            </a:r>
            <a:r>
              <a:rPr kumimoji="1" lang="en-US" altLang="ja-JP" sz="2100" dirty="0"/>
              <a:t>4</a:t>
            </a:r>
            <a:r>
              <a:rPr kumimoji="1" lang="ja-JP" altLang="en-US" sz="2100" dirty="0"/>
              <a:t>回岐阜県乳幼教育・保育セミナー</a:t>
            </a:r>
            <a:endParaRPr kumimoji="1" lang="en-US" altLang="ja-JP" sz="2100" dirty="0"/>
          </a:p>
          <a:p>
            <a:r>
              <a:rPr lang="ja-JP" altLang="en-US" sz="2200" dirty="0"/>
              <a:t>第</a:t>
            </a:r>
            <a:r>
              <a:rPr lang="en-US" altLang="ja-JP" sz="2200" dirty="0"/>
              <a:t>1</a:t>
            </a:r>
            <a:r>
              <a:rPr lang="ja-JP" altLang="en-US" sz="2200" dirty="0"/>
              <a:t>回　</a:t>
            </a:r>
            <a:r>
              <a:rPr kumimoji="1" lang="en-US" altLang="ja-JP" sz="2200" dirty="0"/>
              <a:t>11</a:t>
            </a:r>
            <a:r>
              <a:rPr kumimoji="1" lang="ja-JP" altLang="en-US" sz="2200" dirty="0"/>
              <a:t>月</a:t>
            </a:r>
            <a:r>
              <a:rPr kumimoji="1" lang="en-US" altLang="ja-JP" sz="2200" dirty="0"/>
              <a:t>4</a:t>
            </a:r>
            <a:r>
              <a:rPr kumimoji="1" lang="ja-JP" altLang="en-US" sz="2200" dirty="0"/>
              <a:t>日</a:t>
            </a:r>
            <a:endParaRPr kumimoji="1" lang="en-US" altLang="ja-JP" sz="2200" dirty="0"/>
          </a:p>
          <a:p>
            <a:endParaRPr kumimoji="1" lang="ja-JP" altLang="en-US" dirty="0"/>
          </a:p>
        </p:txBody>
      </p:sp>
      <p:sp>
        <p:nvSpPr>
          <p:cNvPr id="4" name="字幕 2">
            <a:extLst>
              <a:ext uri="{FF2B5EF4-FFF2-40B4-BE49-F238E27FC236}">
                <a16:creationId xmlns:a16="http://schemas.microsoft.com/office/drawing/2014/main" id="{057BD6C7-D56C-4A83-A7DC-6FE690FB94AB}"/>
              </a:ext>
            </a:extLst>
          </p:cNvPr>
          <p:cNvSpPr txBox="1">
            <a:spLocks/>
          </p:cNvSpPr>
          <p:nvPr/>
        </p:nvSpPr>
        <p:spPr>
          <a:xfrm>
            <a:off x="2780831" y="4951403"/>
            <a:ext cx="6831673" cy="1086237"/>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kumimoji="1"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9pPr>
          </a:lstStyle>
          <a:p>
            <a:r>
              <a:rPr lang="ja-JP" altLang="en-US" dirty="0"/>
              <a:t>岐阜聖徳学園大学短期大学部</a:t>
            </a:r>
            <a:endParaRPr lang="en-US" altLang="ja-JP" dirty="0"/>
          </a:p>
          <a:p>
            <a:r>
              <a:rPr lang="ja-JP" altLang="en-US" dirty="0"/>
              <a:t>大西　薫</a:t>
            </a:r>
            <a:endParaRPr lang="en-US" altLang="ja-JP" dirty="0"/>
          </a:p>
          <a:p>
            <a:endParaRPr lang="ja-JP" altLang="en-US" dirty="0"/>
          </a:p>
        </p:txBody>
      </p:sp>
      <p:sp>
        <p:nvSpPr>
          <p:cNvPr id="6" name="スライド番号プレースホルダー 5">
            <a:extLst>
              <a:ext uri="{FF2B5EF4-FFF2-40B4-BE49-F238E27FC236}">
                <a16:creationId xmlns:a16="http://schemas.microsoft.com/office/drawing/2014/main" id="{98D5EB53-E0B6-403A-8317-1D51FADA49D4}"/>
              </a:ext>
            </a:extLst>
          </p:cNvPr>
          <p:cNvSpPr>
            <a:spLocks noGrp="1"/>
          </p:cNvSpPr>
          <p:nvPr>
            <p:ph type="sldNum" sz="quarter" idx="12"/>
          </p:nvPr>
        </p:nvSpPr>
        <p:spPr/>
        <p:txBody>
          <a:bodyPr/>
          <a:lstStyle/>
          <a:p>
            <a:fld id="{69E57DC2-970A-4B3E-BB1C-7A09969E49DF}" type="slidenum">
              <a:rPr lang="en-US" smtClean="0"/>
              <a:pPr/>
              <a:t>1</a:t>
            </a:fld>
            <a:endParaRPr lang="en-US" dirty="0"/>
          </a:p>
        </p:txBody>
      </p:sp>
      <p:sp>
        <p:nvSpPr>
          <p:cNvPr id="7" name="フッター プレースホルダー 6">
            <a:extLst>
              <a:ext uri="{FF2B5EF4-FFF2-40B4-BE49-F238E27FC236}">
                <a16:creationId xmlns:a16="http://schemas.microsoft.com/office/drawing/2014/main" id="{D311E3C4-BE5A-465E-8A68-B24ADA16D642}"/>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131839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AE0E64-4368-4956-A2B3-0C790F547B44}"/>
              </a:ext>
            </a:extLst>
          </p:cNvPr>
          <p:cNvSpPr>
            <a:spLocks noGrp="1"/>
          </p:cNvSpPr>
          <p:nvPr>
            <p:ph type="title"/>
          </p:nvPr>
        </p:nvSpPr>
        <p:spPr>
          <a:xfrm>
            <a:off x="1371600" y="685800"/>
            <a:ext cx="9601200" cy="699117"/>
          </a:xfrm>
        </p:spPr>
        <p:txBody>
          <a:bodyPr>
            <a:normAutofit/>
          </a:bodyPr>
          <a:lstStyle/>
          <a:p>
            <a:r>
              <a:rPr kumimoji="1" lang="ja-JP" altLang="en-US" sz="3200" dirty="0"/>
              <a:t>新型コロナウイルスに感染する人は自業自得？</a:t>
            </a:r>
          </a:p>
        </p:txBody>
      </p:sp>
      <p:sp>
        <p:nvSpPr>
          <p:cNvPr id="3" name="コンテンツ プレースホルダー 2">
            <a:extLst>
              <a:ext uri="{FF2B5EF4-FFF2-40B4-BE49-F238E27FC236}">
                <a16:creationId xmlns:a16="http://schemas.microsoft.com/office/drawing/2014/main" id="{4B319385-3565-4A3F-A3A7-E768A286B5AF}"/>
              </a:ext>
            </a:extLst>
          </p:cNvPr>
          <p:cNvSpPr>
            <a:spLocks noGrp="1"/>
          </p:cNvSpPr>
          <p:nvPr>
            <p:ph idx="1"/>
          </p:nvPr>
        </p:nvSpPr>
        <p:spPr>
          <a:xfrm>
            <a:off x="1371600" y="1562470"/>
            <a:ext cx="9601200" cy="4304930"/>
          </a:xfrm>
        </p:spPr>
        <p:txBody>
          <a:bodyPr/>
          <a:lstStyle/>
          <a:p>
            <a:r>
              <a:rPr kumimoji="1" lang="ja-JP" altLang="en-US" dirty="0"/>
              <a:t>日本、アメリカ、イギリス、イタリア、中国の人々（</a:t>
            </a:r>
            <a:r>
              <a:rPr kumimoji="1" lang="en-US" altLang="ja-JP" dirty="0"/>
              <a:t>400</a:t>
            </a:r>
            <a:r>
              <a:rPr kumimoji="1" lang="ja-JP" altLang="en-US" dirty="0"/>
              <a:t>人ずつ）を対象として、新型コロナウイルス感染拡大に関する人々の様々な態度について調査（</a:t>
            </a:r>
            <a:r>
              <a:rPr kumimoji="1" lang="en-US" altLang="ja-JP" dirty="0"/>
              <a:t>2021</a:t>
            </a:r>
            <a:r>
              <a:rPr kumimoji="1" lang="ja-JP" altLang="en-US" dirty="0"/>
              <a:t>年</a:t>
            </a:r>
            <a:r>
              <a:rPr kumimoji="1" lang="en-US" altLang="ja-JP" dirty="0"/>
              <a:t>3</a:t>
            </a:r>
            <a:r>
              <a:rPr kumimoji="1" lang="ja-JP" altLang="en-US" dirty="0"/>
              <a:t>月）</a:t>
            </a:r>
            <a:endParaRPr kumimoji="1" lang="en-US" altLang="ja-JP" dirty="0"/>
          </a:p>
          <a:p>
            <a:r>
              <a:rPr lang="ja-JP" altLang="en-US" dirty="0"/>
              <a:t>「</a:t>
            </a:r>
            <a:r>
              <a:rPr lang="ja-JP" altLang="en-US" b="1" dirty="0"/>
              <a:t>新型コロナウイルスに感染する人は自業自得だと思う</a:t>
            </a:r>
            <a:r>
              <a:rPr lang="ja-JP" altLang="en-US" dirty="0"/>
              <a:t>」という質問に対して、「非常にそう思う」から「まったくそう思わない」まで</a:t>
            </a:r>
            <a:r>
              <a:rPr lang="en-US" altLang="ja-JP" dirty="0"/>
              <a:t>6</a:t>
            </a:r>
            <a:r>
              <a:rPr lang="ja-JP" altLang="en-US" dirty="0"/>
              <a:t>段階で尋ねた</a:t>
            </a:r>
            <a:endParaRPr lang="en-US" altLang="ja-JP" dirty="0"/>
          </a:p>
          <a:p>
            <a:r>
              <a:rPr lang="ja-JP" altLang="en-US" dirty="0"/>
              <a:t>この考えを</a:t>
            </a:r>
            <a:r>
              <a:rPr lang="ja-JP" altLang="en-US" b="1" dirty="0"/>
              <a:t>肯定した人</a:t>
            </a:r>
            <a:r>
              <a:rPr lang="ja-JP" altLang="en-US" dirty="0"/>
              <a:t>は、</a:t>
            </a:r>
            <a:r>
              <a:rPr lang="ja-JP" altLang="en-US" b="1" dirty="0"/>
              <a:t>アメリカ、イギリス、イタリアの欧米</a:t>
            </a:r>
            <a:r>
              <a:rPr lang="en-US" altLang="ja-JP" b="1" dirty="0"/>
              <a:t>3</a:t>
            </a:r>
            <a:r>
              <a:rPr lang="ja-JP" altLang="en-US" b="1" dirty="0"/>
              <a:t>カ国では</a:t>
            </a:r>
            <a:r>
              <a:rPr lang="en-US" altLang="ja-JP" b="1" dirty="0"/>
              <a:t>2</a:t>
            </a:r>
            <a:r>
              <a:rPr lang="ja-JP" altLang="en-US" b="1" dirty="0"/>
              <a:t>～</a:t>
            </a:r>
            <a:r>
              <a:rPr lang="en-US" altLang="ja-JP" b="1" dirty="0"/>
              <a:t>5</a:t>
            </a:r>
            <a:r>
              <a:rPr lang="ja-JP" altLang="en-US" b="1" dirty="0"/>
              <a:t>％台</a:t>
            </a:r>
            <a:r>
              <a:rPr lang="ja-JP" altLang="en-US" dirty="0"/>
              <a:t>、</a:t>
            </a:r>
            <a:r>
              <a:rPr lang="ja-JP" altLang="en-US" b="1" dirty="0"/>
              <a:t>中国は</a:t>
            </a:r>
            <a:r>
              <a:rPr lang="en-US" altLang="ja-JP" b="1" dirty="0"/>
              <a:t>3.48</a:t>
            </a:r>
            <a:r>
              <a:rPr lang="ja-JP" altLang="en-US" b="1" dirty="0"/>
              <a:t>％</a:t>
            </a:r>
            <a:r>
              <a:rPr lang="ja-JP" altLang="en-US" dirty="0"/>
              <a:t>なのに対して、</a:t>
            </a:r>
            <a:r>
              <a:rPr lang="ja-JP" altLang="en-US" b="1" dirty="0"/>
              <a:t>日本では</a:t>
            </a:r>
            <a:r>
              <a:rPr lang="en-US" altLang="ja-JP" b="1" dirty="0">
                <a:solidFill>
                  <a:srgbClr val="FF0000"/>
                </a:solidFill>
              </a:rPr>
              <a:t>17.25</a:t>
            </a:r>
            <a:r>
              <a:rPr lang="ja-JP" altLang="en-US" b="1" dirty="0">
                <a:solidFill>
                  <a:srgbClr val="FF0000"/>
                </a:solidFill>
              </a:rPr>
              <a:t>％</a:t>
            </a:r>
            <a:r>
              <a:rPr lang="ja-JP" altLang="en-US" dirty="0"/>
              <a:t>と、最も高い結果</a:t>
            </a:r>
            <a:endParaRPr lang="en-US" altLang="ja-JP" dirty="0"/>
          </a:p>
          <a:p>
            <a:r>
              <a:rPr kumimoji="1" lang="ja-JP" altLang="en-US" dirty="0"/>
              <a:t>調査を行った大阪大学の三浦麻子教授（社会心理学）は、</a:t>
            </a:r>
            <a:r>
              <a:rPr kumimoji="1" lang="en-US" altLang="ja-JP" dirty="0"/>
              <a:t>2020</a:t>
            </a:r>
            <a:r>
              <a:rPr kumimoji="1" lang="ja-JP" altLang="en-US" dirty="0"/>
              <a:t>年</a:t>
            </a:r>
            <a:r>
              <a:rPr kumimoji="1" lang="en-US" altLang="ja-JP" dirty="0"/>
              <a:t>1</a:t>
            </a:r>
            <a:r>
              <a:rPr kumimoji="1" lang="ja-JP" altLang="en-US" dirty="0"/>
              <a:t>月末から同様の調査を継続して実施。欧米の数値が低い理由を「</a:t>
            </a:r>
            <a:r>
              <a:rPr kumimoji="1" lang="en-US" altLang="ja-JP" dirty="0"/>
              <a:t>『</a:t>
            </a:r>
            <a:r>
              <a:rPr kumimoji="1" lang="ja-JP" altLang="en-US" dirty="0"/>
              <a:t>そのようなことを言ってはいけない</a:t>
            </a:r>
            <a:r>
              <a:rPr kumimoji="1" lang="en-US" altLang="ja-JP" dirty="0"/>
              <a:t>』</a:t>
            </a:r>
            <a:r>
              <a:rPr kumimoji="1" lang="ja-JP" altLang="en-US" dirty="0"/>
              <a:t>という宗教的規範が背景にあるのではないか」と推論している</a:t>
            </a:r>
          </a:p>
        </p:txBody>
      </p:sp>
      <p:sp>
        <p:nvSpPr>
          <p:cNvPr id="5" name="四角形: 角を丸くする 4">
            <a:extLst>
              <a:ext uri="{FF2B5EF4-FFF2-40B4-BE49-F238E27FC236}">
                <a16:creationId xmlns:a16="http://schemas.microsoft.com/office/drawing/2014/main" id="{84615917-8025-4838-AF3D-67227B21C843}"/>
              </a:ext>
            </a:extLst>
          </p:cNvPr>
          <p:cNvSpPr/>
          <p:nvPr/>
        </p:nvSpPr>
        <p:spPr>
          <a:xfrm>
            <a:off x="1020932" y="5433134"/>
            <a:ext cx="10972800" cy="88776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a:t>・三浦麻子・平石界・中西大輔・</a:t>
            </a:r>
            <a:r>
              <a:rPr kumimoji="1" lang="en-US" altLang="ja-JP" sz="1400" dirty="0"/>
              <a:t>Andrea Ortolani </a:t>
            </a:r>
            <a:r>
              <a:rPr kumimoji="1" lang="ja-JP" altLang="en-US" sz="1400" dirty="0"/>
              <a:t>「新型コロナウイルス感染禍に対する態度の国際比較－</a:t>
            </a:r>
            <a:r>
              <a:rPr kumimoji="1" lang="en-US" altLang="ja-JP" sz="1400" dirty="0"/>
              <a:t>『</a:t>
            </a:r>
            <a:r>
              <a:rPr kumimoji="1" lang="ja-JP" altLang="en-US" sz="1400" dirty="0"/>
              <a:t>自業自得</a:t>
            </a:r>
            <a:r>
              <a:rPr kumimoji="1" lang="en-US" altLang="ja-JP" sz="1400" dirty="0"/>
              <a:t>』『</a:t>
            </a:r>
            <a:r>
              <a:rPr kumimoji="1" lang="ja-JP" altLang="en-US" sz="1400" dirty="0"/>
              <a:t>自粛警察</a:t>
            </a:r>
            <a:r>
              <a:rPr kumimoji="1" lang="en-US" altLang="ja-JP" sz="1400" dirty="0"/>
              <a:t>』</a:t>
            </a:r>
            <a:r>
              <a:rPr kumimoji="1" lang="ja-JP" altLang="en-US" sz="1400" dirty="0"/>
              <a:t>は日本にユニークなのか」日本社会心理学会第</a:t>
            </a:r>
            <a:r>
              <a:rPr kumimoji="1" lang="en-US" altLang="ja-JP" sz="1400" dirty="0"/>
              <a:t>61</a:t>
            </a:r>
            <a:r>
              <a:rPr kumimoji="1" lang="ja-JP" altLang="en-US" sz="1400" dirty="0"/>
              <a:t>回大会論文集、</a:t>
            </a:r>
            <a:r>
              <a:rPr kumimoji="1" lang="en-US" altLang="ja-JP" sz="1400" dirty="0"/>
              <a:t>2020</a:t>
            </a:r>
            <a:r>
              <a:rPr kumimoji="1" lang="ja-JP" altLang="en-US" sz="1400" dirty="0"/>
              <a:t>年、</a:t>
            </a:r>
            <a:r>
              <a:rPr kumimoji="1" lang="en-US" altLang="ja-JP" sz="1400" dirty="0"/>
              <a:t>199</a:t>
            </a:r>
            <a:r>
              <a:rPr kumimoji="1" lang="ja-JP" altLang="en-US" sz="1400" dirty="0"/>
              <a:t>．</a:t>
            </a:r>
            <a:endParaRPr kumimoji="1" lang="en-US" altLang="ja-JP" sz="1400" dirty="0"/>
          </a:p>
          <a:p>
            <a:r>
              <a:rPr kumimoji="1" lang="ja-JP" altLang="en-US" sz="1400" dirty="0"/>
              <a:t>・コロナ禍で’変容する私たち’心を動かす「状況の力」を紐解く心理学　</a:t>
            </a:r>
            <a:r>
              <a:rPr kumimoji="1" lang="en-US" altLang="ja-JP" sz="1400" dirty="0">
                <a:solidFill>
                  <a:schemeClr val="tx1"/>
                </a:solidFill>
                <a:hlinkClick r:id="rId3">
                  <a:extLst>
                    <a:ext uri="{A12FA001-AC4F-418D-AE19-62706E023703}">
                      <ahyp:hlinkClr xmlns:ahyp="http://schemas.microsoft.com/office/drawing/2018/hyperlinkcolor" val="tx"/>
                    </a:ext>
                  </a:extLst>
                </a:hlinkClick>
              </a:rPr>
              <a:t>https://resou.osaka-u.ac.jp/ja/story/2021/nl85_research01</a:t>
            </a:r>
            <a:r>
              <a:rPr kumimoji="1" lang="ja-JP" altLang="en-US" sz="1400" dirty="0">
                <a:solidFill>
                  <a:schemeClr val="tx1"/>
                </a:solidFill>
              </a:rPr>
              <a:t>　</a:t>
            </a:r>
            <a:r>
              <a:rPr kumimoji="1" lang="ja-JP" altLang="en-US" sz="1400" dirty="0"/>
              <a:t>大阪大学</a:t>
            </a:r>
            <a:r>
              <a:rPr kumimoji="1" lang="en-US" altLang="ja-JP" sz="1400" dirty="0"/>
              <a:t>News Letter 2021</a:t>
            </a:r>
            <a:r>
              <a:rPr kumimoji="1" lang="ja-JP" altLang="en-US" sz="1400" dirty="0"/>
              <a:t>年</a:t>
            </a:r>
            <a:r>
              <a:rPr kumimoji="1" lang="en-US" altLang="ja-JP" sz="1400" dirty="0"/>
              <a:t>9</a:t>
            </a:r>
            <a:r>
              <a:rPr kumimoji="1" lang="ja-JP" altLang="en-US" sz="1400" dirty="0"/>
              <a:t>月 </a:t>
            </a:r>
          </a:p>
        </p:txBody>
      </p:sp>
      <p:sp>
        <p:nvSpPr>
          <p:cNvPr id="6" name="スライド番号プレースホルダー 5">
            <a:extLst>
              <a:ext uri="{FF2B5EF4-FFF2-40B4-BE49-F238E27FC236}">
                <a16:creationId xmlns:a16="http://schemas.microsoft.com/office/drawing/2014/main" id="{50707E4C-8877-4CE7-AD41-11698C0CF7D2}"/>
              </a:ext>
            </a:extLst>
          </p:cNvPr>
          <p:cNvSpPr>
            <a:spLocks noGrp="1"/>
          </p:cNvSpPr>
          <p:nvPr>
            <p:ph type="sldNum" sz="quarter" idx="12"/>
          </p:nvPr>
        </p:nvSpPr>
        <p:spPr/>
        <p:txBody>
          <a:bodyPr/>
          <a:lstStyle/>
          <a:p>
            <a:fld id="{69E57DC2-970A-4B3E-BB1C-7A09969E49DF}" type="slidenum">
              <a:rPr lang="en-US" smtClean="0"/>
              <a:t>10</a:t>
            </a:fld>
            <a:endParaRPr lang="en-US" dirty="0"/>
          </a:p>
        </p:txBody>
      </p:sp>
      <p:sp>
        <p:nvSpPr>
          <p:cNvPr id="7" name="フッター プレースホルダー 6">
            <a:extLst>
              <a:ext uri="{FF2B5EF4-FFF2-40B4-BE49-F238E27FC236}">
                <a16:creationId xmlns:a16="http://schemas.microsoft.com/office/drawing/2014/main" id="{1C6E3EDF-E58B-4A51-BE20-973252F871CB}"/>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13452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DFF73A-26E7-4EF4-8004-042EA59F2CBA}"/>
              </a:ext>
            </a:extLst>
          </p:cNvPr>
          <p:cNvSpPr>
            <a:spLocks noGrp="1"/>
          </p:cNvSpPr>
          <p:nvPr>
            <p:ph type="title"/>
          </p:nvPr>
        </p:nvSpPr>
        <p:spPr>
          <a:xfrm>
            <a:off x="1136342" y="553869"/>
            <a:ext cx="10431262" cy="929936"/>
          </a:xfrm>
        </p:spPr>
        <p:txBody>
          <a:bodyPr>
            <a:noAutofit/>
          </a:bodyPr>
          <a:lstStyle/>
          <a:p>
            <a:r>
              <a:rPr kumimoji="1" lang="ja-JP" altLang="en-US" sz="3200" dirty="0"/>
              <a:t>子どもへの関わりを考えるもとになる知識（まとめ）</a:t>
            </a:r>
          </a:p>
        </p:txBody>
      </p:sp>
      <p:sp>
        <p:nvSpPr>
          <p:cNvPr id="6" name="正方形/長方形 5">
            <a:extLst>
              <a:ext uri="{FF2B5EF4-FFF2-40B4-BE49-F238E27FC236}">
                <a16:creationId xmlns:a16="http://schemas.microsoft.com/office/drawing/2014/main" id="{38AF5AED-06D9-4E3A-84ED-80FE1E3B300B}"/>
              </a:ext>
            </a:extLst>
          </p:cNvPr>
          <p:cNvSpPr/>
          <p:nvPr/>
        </p:nvSpPr>
        <p:spPr>
          <a:xfrm>
            <a:off x="1790330" y="2294078"/>
            <a:ext cx="8611340" cy="14470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400" dirty="0"/>
              <a:t>　幼児もすでに</a:t>
            </a:r>
            <a:r>
              <a:rPr kumimoji="1" lang="ja-JP" altLang="en-US" sz="2400" b="1" dirty="0"/>
              <a:t>感染についてある程度の知識がある</a:t>
            </a:r>
            <a:r>
              <a:rPr kumimoji="1" lang="ja-JP" altLang="en-US" sz="2400" dirty="0"/>
              <a:t>けれど、その</a:t>
            </a:r>
            <a:r>
              <a:rPr kumimoji="1" lang="ja-JP" altLang="en-US" sz="2400" b="1" dirty="0"/>
              <a:t>メカニズムについては、児童期の半ば以降にならないと理解できないこと</a:t>
            </a:r>
            <a:endParaRPr kumimoji="1" lang="en-US" altLang="ja-JP" sz="2400" b="1" dirty="0"/>
          </a:p>
        </p:txBody>
      </p:sp>
      <p:sp>
        <p:nvSpPr>
          <p:cNvPr id="8" name="正方形/長方形 7">
            <a:extLst>
              <a:ext uri="{FF2B5EF4-FFF2-40B4-BE49-F238E27FC236}">
                <a16:creationId xmlns:a16="http://schemas.microsoft.com/office/drawing/2014/main" id="{9C63B5E1-19AA-4694-AD07-AAB74676807A}"/>
              </a:ext>
            </a:extLst>
          </p:cNvPr>
          <p:cNvSpPr/>
          <p:nvPr/>
        </p:nvSpPr>
        <p:spPr>
          <a:xfrm>
            <a:off x="1790330" y="3902970"/>
            <a:ext cx="8611340" cy="116334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400" dirty="0"/>
              <a:t>　</a:t>
            </a:r>
            <a:r>
              <a:rPr kumimoji="1" lang="ja-JP" altLang="en-US" sz="2400" b="1" dirty="0"/>
              <a:t>幼児から児童期初期には病気の原因について因果応報的な考え方をしやすい</a:t>
            </a:r>
            <a:r>
              <a:rPr kumimoji="1" lang="ja-JP" altLang="en-US" sz="2400" dirty="0"/>
              <a:t>こと</a:t>
            </a:r>
            <a:endParaRPr kumimoji="1" lang="en-US" altLang="ja-JP" sz="2400" b="1" dirty="0"/>
          </a:p>
        </p:txBody>
      </p:sp>
      <p:sp>
        <p:nvSpPr>
          <p:cNvPr id="10" name="スライド番号プレースホルダー 9">
            <a:extLst>
              <a:ext uri="{FF2B5EF4-FFF2-40B4-BE49-F238E27FC236}">
                <a16:creationId xmlns:a16="http://schemas.microsoft.com/office/drawing/2014/main" id="{86F488C4-9079-40EA-9232-3C16590D9529}"/>
              </a:ext>
            </a:extLst>
          </p:cNvPr>
          <p:cNvSpPr>
            <a:spLocks noGrp="1"/>
          </p:cNvSpPr>
          <p:nvPr>
            <p:ph type="sldNum" sz="quarter" idx="12"/>
          </p:nvPr>
        </p:nvSpPr>
        <p:spPr/>
        <p:txBody>
          <a:bodyPr/>
          <a:lstStyle/>
          <a:p>
            <a:fld id="{69E57DC2-970A-4B3E-BB1C-7A09969E49DF}" type="slidenum">
              <a:rPr lang="en-US" smtClean="0"/>
              <a:t>11</a:t>
            </a:fld>
            <a:endParaRPr lang="en-US" dirty="0"/>
          </a:p>
        </p:txBody>
      </p:sp>
      <p:sp>
        <p:nvSpPr>
          <p:cNvPr id="11" name="フッター プレースホルダー 10">
            <a:extLst>
              <a:ext uri="{FF2B5EF4-FFF2-40B4-BE49-F238E27FC236}">
                <a16:creationId xmlns:a16="http://schemas.microsoft.com/office/drawing/2014/main" id="{D4928A88-8636-493A-84D8-ECB9DC9D4FC1}"/>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64684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991D5F-B9B3-4F28-90DA-BDF6535BF0BB}"/>
              </a:ext>
            </a:extLst>
          </p:cNvPr>
          <p:cNvSpPr>
            <a:spLocks noGrp="1"/>
          </p:cNvSpPr>
          <p:nvPr>
            <p:ph type="title"/>
          </p:nvPr>
        </p:nvSpPr>
        <p:spPr>
          <a:xfrm>
            <a:off x="1295400" y="437225"/>
            <a:ext cx="9601200" cy="761260"/>
          </a:xfrm>
        </p:spPr>
        <p:txBody>
          <a:bodyPr/>
          <a:lstStyle/>
          <a:p>
            <a:r>
              <a:rPr kumimoji="1" lang="ja-JP" altLang="en-US" dirty="0"/>
              <a:t>大人も子どもも</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FD7F73F7-431C-45E5-863E-8561273140CD}"/>
              </a:ext>
            </a:extLst>
          </p:cNvPr>
          <p:cNvSpPr>
            <a:spLocks noGrp="1"/>
          </p:cNvSpPr>
          <p:nvPr>
            <p:ph idx="1"/>
          </p:nvPr>
        </p:nvSpPr>
        <p:spPr>
          <a:xfrm>
            <a:off x="1371600" y="1482571"/>
            <a:ext cx="10036206" cy="4384829"/>
          </a:xfrm>
        </p:spPr>
        <p:txBody>
          <a:bodyPr/>
          <a:lstStyle/>
          <a:p>
            <a:r>
              <a:rPr kumimoji="1" lang="ja-JP" altLang="en-US" sz="2400" dirty="0"/>
              <a:t>日本人の大人も示す傾向が強い感染者への態度は、子どもがもともと持っている「悪い人には悪いことが起こる」という考え方を強化することにつながる</a:t>
            </a:r>
            <a:endParaRPr kumimoji="1" lang="en-US" altLang="ja-JP" sz="2400" dirty="0"/>
          </a:p>
          <a:p>
            <a:endParaRPr kumimoji="1" lang="en-US" altLang="ja-JP" dirty="0"/>
          </a:p>
          <a:p>
            <a:r>
              <a:rPr kumimoji="1" lang="ja-JP" altLang="en-US" sz="2400" dirty="0"/>
              <a:t>近年は子どもたちによるスマートフォンやタブレットなどの使用が増え、</a:t>
            </a:r>
            <a:r>
              <a:rPr kumimoji="1" lang="en-US" altLang="ja-JP" sz="2400" dirty="0"/>
              <a:t>SNS</a:t>
            </a:r>
            <a:r>
              <a:rPr kumimoji="1" lang="ja-JP" altLang="en-US" sz="2400" dirty="0"/>
              <a:t>上の情報に子どもが触れる機会が多くなっている（後ほど、データを示します）</a:t>
            </a:r>
            <a:endParaRPr kumimoji="1" lang="en-US" altLang="ja-JP" sz="2400" dirty="0"/>
          </a:p>
          <a:p>
            <a:pPr marL="0" indent="0">
              <a:buNone/>
            </a:pPr>
            <a:r>
              <a:rPr kumimoji="1" lang="ja-JP" altLang="en-US" sz="2400" dirty="0"/>
              <a:t>　・大人がどのような態度を示すのか</a:t>
            </a:r>
            <a:endParaRPr kumimoji="1" lang="en-US" altLang="ja-JP" sz="2400" dirty="0"/>
          </a:p>
          <a:p>
            <a:pPr marL="0" indent="0">
              <a:buNone/>
            </a:pPr>
            <a:r>
              <a:rPr lang="ja-JP" altLang="en-US" sz="2400" dirty="0"/>
              <a:t>　・こういった大人の態度により子どもの信念が強化されることをどのように防ぐのか</a:t>
            </a:r>
            <a:endParaRPr kumimoji="1" lang="ja-JP" altLang="en-US" sz="2400" dirty="0"/>
          </a:p>
        </p:txBody>
      </p:sp>
      <p:sp>
        <p:nvSpPr>
          <p:cNvPr id="5" name="スライド番号プレースホルダー 4">
            <a:extLst>
              <a:ext uri="{FF2B5EF4-FFF2-40B4-BE49-F238E27FC236}">
                <a16:creationId xmlns:a16="http://schemas.microsoft.com/office/drawing/2014/main" id="{A5CCB3A0-DEA0-4CDA-94DC-1CE67E3704F8}"/>
              </a:ext>
            </a:extLst>
          </p:cNvPr>
          <p:cNvSpPr>
            <a:spLocks noGrp="1"/>
          </p:cNvSpPr>
          <p:nvPr>
            <p:ph type="sldNum" sz="quarter" idx="12"/>
          </p:nvPr>
        </p:nvSpPr>
        <p:spPr/>
        <p:txBody>
          <a:bodyPr/>
          <a:lstStyle/>
          <a:p>
            <a:fld id="{69E57DC2-970A-4B3E-BB1C-7A09969E49DF}" type="slidenum">
              <a:rPr lang="en-US" smtClean="0"/>
              <a:t>12</a:t>
            </a:fld>
            <a:endParaRPr lang="en-US" dirty="0"/>
          </a:p>
        </p:txBody>
      </p:sp>
      <p:sp>
        <p:nvSpPr>
          <p:cNvPr id="6" name="フッター プレースホルダー 5">
            <a:extLst>
              <a:ext uri="{FF2B5EF4-FFF2-40B4-BE49-F238E27FC236}">
                <a16:creationId xmlns:a16="http://schemas.microsoft.com/office/drawing/2014/main" id="{FEBB4E2A-589F-4BBD-8604-B14DD5DAC0EC}"/>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1231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DD39FA-DB5A-45FC-AAFE-11D9FAE826E2}"/>
              </a:ext>
            </a:extLst>
          </p:cNvPr>
          <p:cNvSpPr>
            <a:spLocks noGrp="1"/>
          </p:cNvSpPr>
          <p:nvPr>
            <p:ph type="title"/>
          </p:nvPr>
        </p:nvSpPr>
        <p:spPr>
          <a:xfrm>
            <a:off x="781051" y="685800"/>
            <a:ext cx="11410950" cy="1485900"/>
          </a:xfrm>
        </p:spPr>
        <p:txBody>
          <a:bodyPr>
            <a:normAutofit/>
          </a:bodyPr>
          <a:lstStyle/>
          <a:p>
            <a:r>
              <a:rPr kumimoji="1" lang="ja-JP" altLang="en-US" dirty="0"/>
              <a:t>情報化社会（情報社会）が「子どもの発達」に及ぼす影響を考えてみましょう</a:t>
            </a:r>
          </a:p>
        </p:txBody>
      </p:sp>
      <p:sp>
        <p:nvSpPr>
          <p:cNvPr id="3" name="コンテンツ プレースホルダー 2">
            <a:extLst>
              <a:ext uri="{FF2B5EF4-FFF2-40B4-BE49-F238E27FC236}">
                <a16:creationId xmlns:a16="http://schemas.microsoft.com/office/drawing/2014/main" id="{4CD6C954-51CF-4458-83E2-30D5ACA9CA40}"/>
              </a:ext>
            </a:extLst>
          </p:cNvPr>
          <p:cNvSpPr>
            <a:spLocks noGrp="1"/>
          </p:cNvSpPr>
          <p:nvPr>
            <p:ph idx="1"/>
          </p:nvPr>
        </p:nvSpPr>
        <p:spPr>
          <a:xfrm>
            <a:off x="1295400" y="2981325"/>
            <a:ext cx="9601200" cy="3581400"/>
          </a:xfrm>
        </p:spPr>
        <p:txBody>
          <a:bodyPr>
            <a:normAutofit/>
          </a:bodyPr>
          <a:lstStyle/>
          <a:p>
            <a:r>
              <a:rPr kumimoji="1" lang="ja-JP" altLang="en-US" sz="4400" dirty="0"/>
              <a:t>良い影響</a:t>
            </a:r>
            <a:endParaRPr kumimoji="1" lang="en-US" altLang="ja-JP" sz="4400" dirty="0"/>
          </a:p>
          <a:p>
            <a:pPr marL="0" indent="0">
              <a:buNone/>
            </a:pPr>
            <a:endParaRPr kumimoji="1" lang="en-US" altLang="ja-JP" sz="4400" dirty="0"/>
          </a:p>
          <a:p>
            <a:r>
              <a:rPr lang="ja-JP" altLang="en-US" sz="4400" dirty="0"/>
              <a:t>悪い影響</a:t>
            </a:r>
            <a:endParaRPr kumimoji="1" lang="ja-JP" altLang="en-US" sz="4400" dirty="0"/>
          </a:p>
        </p:txBody>
      </p:sp>
      <p:sp>
        <p:nvSpPr>
          <p:cNvPr id="5" name="スライド番号プレースホルダー 4">
            <a:extLst>
              <a:ext uri="{FF2B5EF4-FFF2-40B4-BE49-F238E27FC236}">
                <a16:creationId xmlns:a16="http://schemas.microsoft.com/office/drawing/2014/main" id="{B339CAFD-452F-4E37-BB1F-C1B39C4CCC55}"/>
              </a:ext>
            </a:extLst>
          </p:cNvPr>
          <p:cNvSpPr>
            <a:spLocks noGrp="1"/>
          </p:cNvSpPr>
          <p:nvPr>
            <p:ph type="sldNum" sz="quarter" idx="12"/>
          </p:nvPr>
        </p:nvSpPr>
        <p:spPr/>
        <p:txBody>
          <a:bodyPr/>
          <a:lstStyle/>
          <a:p>
            <a:fld id="{69E57DC2-970A-4B3E-BB1C-7A09969E49DF}" type="slidenum">
              <a:rPr lang="en-US" smtClean="0"/>
              <a:t>13</a:t>
            </a:fld>
            <a:endParaRPr lang="en-US" dirty="0"/>
          </a:p>
        </p:txBody>
      </p:sp>
      <p:sp>
        <p:nvSpPr>
          <p:cNvPr id="6" name="フッター プレースホルダー 5">
            <a:extLst>
              <a:ext uri="{FF2B5EF4-FFF2-40B4-BE49-F238E27FC236}">
                <a16:creationId xmlns:a16="http://schemas.microsoft.com/office/drawing/2014/main" id="{F4445DEC-E248-4141-A393-3CF3FCB21393}"/>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55162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07B74D-99C3-4721-B2CE-0BE43EDA7A74}"/>
              </a:ext>
            </a:extLst>
          </p:cNvPr>
          <p:cNvSpPr>
            <a:spLocks noGrp="1"/>
          </p:cNvSpPr>
          <p:nvPr>
            <p:ph type="title"/>
          </p:nvPr>
        </p:nvSpPr>
        <p:spPr/>
        <p:txBody>
          <a:bodyPr/>
          <a:lstStyle/>
          <a:p>
            <a:r>
              <a:rPr kumimoji="1" lang="ja-JP" altLang="en-US" dirty="0"/>
              <a:t>こんな相談内容から</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89A52B3D-4D03-4338-94AB-C7A9EECD4731}"/>
              </a:ext>
            </a:extLst>
          </p:cNvPr>
          <p:cNvSpPr>
            <a:spLocks noGrp="1"/>
          </p:cNvSpPr>
          <p:nvPr>
            <p:ph idx="1"/>
          </p:nvPr>
        </p:nvSpPr>
        <p:spPr/>
        <p:txBody>
          <a:bodyPr>
            <a:normAutofit/>
          </a:bodyPr>
          <a:lstStyle/>
          <a:p>
            <a:r>
              <a:rPr kumimoji="1" lang="ja-JP" altLang="en-US" sz="2400" dirty="0"/>
              <a:t>自分に余裕がないときの、怒りの沸点が低くて悩んでいます。もっと寄り添いたい、怒らずに子育てしたいと思っているのに、気づいたらガミガミ母ちゃんになっています。</a:t>
            </a:r>
            <a:r>
              <a:rPr kumimoji="1" lang="ja-JP" altLang="en-US" sz="2400" b="1" dirty="0"/>
              <a:t>幼稚園でママたちに会っても、このご時世ですので長居はできず、「速やかにお帰りください」と言われるため吐き出す場所がなく、ワンオペが続くと余計蓄積されて結局子どもに矛先がいってしまう負のループです。</a:t>
            </a:r>
            <a:r>
              <a:rPr kumimoji="1" lang="ja-JP" altLang="en-US" sz="2400" dirty="0"/>
              <a:t>実家も遠くて帰省もできず、帰省したい気持ちもなくなってきました。孤育てだなぁ</a:t>
            </a:r>
            <a:r>
              <a:rPr kumimoji="1" lang="en-US" altLang="ja-JP" sz="2400" dirty="0"/>
              <a:t>…</a:t>
            </a:r>
            <a:r>
              <a:rPr kumimoji="1" lang="ja-JP" altLang="en-US" sz="2400" dirty="0"/>
              <a:t>と日々感じています</a:t>
            </a:r>
            <a:endParaRPr kumimoji="1" lang="en-US" altLang="ja-JP" sz="2400" dirty="0"/>
          </a:p>
          <a:p>
            <a:pPr marL="0" indent="0">
              <a:buNone/>
            </a:pPr>
            <a:r>
              <a:rPr lang="ja-JP" altLang="en-US" sz="2400" dirty="0"/>
              <a:t>　　　　　　　　（まま・ここっと：</a:t>
            </a:r>
            <a:r>
              <a:rPr kumimoji="1" lang="en-US" altLang="ja-JP" sz="2400" dirty="0"/>
              <a:t>0</a:t>
            </a:r>
            <a:r>
              <a:rPr kumimoji="1" lang="ja-JP" altLang="en-US" sz="2400" dirty="0"/>
              <a:t>歳と</a:t>
            </a:r>
            <a:r>
              <a:rPr kumimoji="1" lang="en-US" altLang="ja-JP" sz="2400" dirty="0"/>
              <a:t>4</a:t>
            </a:r>
            <a:r>
              <a:rPr kumimoji="1" lang="ja-JP" altLang="en-US" sz="2400" dirty="0"/>
              <a:t>歳のママからの相談）</a:t>
            </a:r>
          </a:p>
        </p:txBody>
      </p:sp>
      <p:sp>
        <p:nvSpPr>
          <p:cNvPr id="5" name="スライド番号プレースホルダー 4">
            <a:extLst>
              <a:ext uri="{FF2B5EF4-FFF2-40B4-BE49-F238E27FC236}">
                <a16:creationId xmlns:a16="http://schemas.microsoft.com/office/drawing/2014/main" id="{8DCE6649-BDDF-4FAE-A021-D55FCC416110}"/>
              </a:ext>
            </a:extLst>
          </p:cNvPr>
          <p:cNvSpPr>
            <a:spLocks noGrp="1"/>
          </p:cNvSpPr>
          <p:nvPr>
            <p:ph type="sldNum" sz="quarter" idx="12"/>
          </p:nvPr>
        </p:nvSpPr>
        <p:spPr/>
        <p:txBody>
          <a:bodyPr/>
          <a:lstStyle/>
          <a:p>
            <a:fld id="{69E57DC2-970A-4B3E-BB1C-7A09969E49DF}" type="slidenum">
              <a:rPr lang="en-US" smtClean="0"/>
              <a:t>14</a:t>
            </a:fld>
            <a:endParaRPr lang="en-US" dirty="0"/>
          </a:p>
        </p:txBody>
      </p:sp>
      <p:sp>
        <p:nvSpPr>
          <p:cNvPr id="6" name="フッター プレースホルダー 5">
            <a:extLst>
              <a:ext uri="{FF2B5EF4-FFF2-40B4-BE49-F238E27FC236}">
                <a16:creationId xmlns:a16="http://schemas.microsoft.com/office/drawing/2014/main" id="{1EE84770-CC9B-47EC-840D-D30DCE41C4A8}"/>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885490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F4C0B8-CB41-4A7A-B0F4-D2BED7200D8B}"/>
              </a:ext>
            </a:extLst>
          </p:cNvPr>
          <p:cNvSpPr>
            <a:spLocks noGrp="1"/>
          </p:cNvSpPr>
          <p:nvPr>
            <p:ph type="title"/>
          </p:nvPr>
        </p:nvSpPr>
        <p:spPr/>
        <p:txBody>
          <a:bodyPr/>
          <a:lstStyle/>
          <a:p>
            <a:r>
              <a:rPr kumimoji="1" lang="ja-JP" altLang="en-US" dirty="0"/>
              <a:t>コロナ禍によって難しくなった連携</a:t>
            </a:r>
          </a:p>
        </p:txBody>
      </p:sp>
      <p:sp>
        <p:nvSpPr>
          <p:cNvPr id="3" name="コンテンツ プレースホルダー 2">
            <a:extLst>
              <a:ext uri="{FF2B5EF4-FFF2-40B4-BE49-F238E27FC236}">
                <a16:creationId xmlns:a16="http://schemas.microsoft.com/office/drawing/2014/main" id="{322D7D0E-035D-41B1-80B5-995DC694137E}"/>
              </a:ext>
            </a:extLst>
          </p:cNvPr>
          <p:cNvSpPr>
            <a:spLocks noGrp="1"/>
          </p:cNvSpPr>
          <p:nvPr>
            <p:ph idx="1"/>
          </p:nvPr>
        </p:nvSpPr>
        <p:spPr/>
        <p:txBody>
          <a:bodyPr>
            <a:normAutofit/>
          </a:bodyPr>
          <a:lstStyle/>
          <a:p>
            <a:r>
              <a:rPr kumimoji="1" lang="ja-JP" altLang="en-US" sz="2800" dirty="0"/>
              <a:t>子どもの成長を見守るためには、保育者と保護者の連携は不可欠</a:t>
            </a:r>
            <a:endParaRPr kumimoji="1" lang="en-US" altLang="ja-JP" sz="2800" dirty="0"/>
          </a:p>
          <a:p>
            <a:pPr marL="0" indent="0">
              <a:buNone/>
            </a:pPr>
            <a:r>
              <a:rPr lang="ja-JP" altLang="en-US" sz="2800" dirty="0"/>
              <a:t>　　保護者会</a:t>
            </a:r>
            <a:endParaRPr lang="en-US" altLang="ja-JP" sz="2800" dirty="0"/>
          </a:p>
          <a:p>
            <a:pPr marL="0" indent="0">
              <a:buNone/>
            </a:pPr>
            <a:r>
              <a:rPr kumimoji="1" lang="ja-JP" altLang="en-US" sz="2800" dirty="0"/>
              <a:t>　　恒例行事の中止・縮小</a:t>
            </a:r>
            <a:endParaRPr kumimoji="1" lang="en-US" altLang="ja-JP" sz="2800" dirty="0"/>
          </a:p>
          <a:p>
            <a:pPr marL="0" indent="0">
              <a:buNone/>
            </a:pPr>
            <a:r>
              <a:rPr lang="ja-JP" altLang="en-US" sz="2800" dirty="0"/>
              <a:t>　　受け入れ・お迎え短時間</a:t>
            </a:r>
            <a:endParaRPr lang="en-US" altLang="ja-JP" sz="2800" dirty="0"/>
          </a:p>
          <a:p>
            <a:pPr marL="0" indent="0">
              <a:buNone/>
            </a:pPr>
            <a:r>
              <a:rPr kumimoji="1" lang="ja-JP" altLang="en-US" sz="2800" dirty="0"/>
              <a:t>　　</a:t>
            </a:r>
          </a:p>
        </p:txBody>
      </p:sp>
      <p:sp>
        <p:nvSpPr>
          <p:cNvPr id="4" name="四角形: 角を丸くする 3">
            <a:extLst>
              <a:ext uri="{FF2B5EF4-FFF2-40B4-BE49-F238E27FC236}">
                <a16:creationId xmlns:a16="http://schemas.microsoft.com/office/drawing/2014/main" id="{6509A11E-802B-4720-9854-6D1BB0165166}"/>
              </a:ext>
            </a:extLst>
          </p:cNvPr>
          <p:cNvSpPr/>
          <p:nvPr/>
        </p:nvSpPr>
        <p:spPr>
          <a:xfrm>
            <a:off x="1895474" y="5067300"/>
            <a:ext cx="9601199" cy="981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b="1" dirty="0"/>
              <a:t>担任と保護者がお互いを理解する機会が新型コロナウイルス感染症によって奪われた</a:t>
            </a:r>
          </a:p>
        </p:txBody>
      </p:sp>
      <p:sp>
        <p:nvSpPr>
          <p:cNvPr id="6" name="スライド番号プレースホルダー 5">
            <a:extLst>
              <a:ext uri="{FF2B5EF4-FFF2-40B4-BE49-F238E27FC236}">
                <a16:creationId xmlns:a16="http://schemas.microsoft.com/office/drawing/2014/main" id="{A9C5C44C-1477-4461-B14F-59A98A4B2C35}"/>
              </a:ext>
            </a:extLst>
          </p:cNvPr>
          <p:cNvSpPr>
            <a:spLocks noGrp="1"/>
          </p:cNvSpPr>
          <p:nvPr>
            <p:ph type="sldNum" sz="quarter" idx="12"/>
          </p:nvPr>
        </p:nvSpPr>
        <p:spPr/>
        <p:txBody>
          <a:bodyPr/>
          <a:lstStyle/>
          <a:p>
            <a:fld id="{69E57DC2-970A-4B3E-BB1C-7A09969E49DF}" type="slidenum">
              <a:rPr lang="en-US" smtClean="0"/>
              <a:t>15</a:t>
            </a:fld>
            <a:endParaRPr lang="en-US" dirty="0"/>
          </a:p>
        </p:txBody>
      </p:sp>
      <p:sp>
        <p:nvSpPr>
          <p:cNvPr id="7" name="フッター プレースホルダー 6">
            <a:extLst>
              <a:ext uri="{FF2B5EF4-FFF2-40B4-BE49-F238E27FC236}">
                <a16:creationId xmlns:a16="http://schemas.microsoft.com/office/drawing/2014/main" id="{91C40908-2780-452C-AB20-FC2F0D6406B3}"/>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08837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7F83C6C-2C91-4CBA-A0BE-15027AFFC1AE}"/>
              </a:ext>
            </a:extLst>
          </p:cNvPr>
          <p:cNvSpPr>
            <a:spLocks noGrp="1"/>
          </p:cNvSpPr>
          <p:nvPr>
            <p:ph type="title"/>
          </p:nvPr>
        </p:nvSpPr>
        <p:spPr/>
        <p:txBody>
          <a:bodyPr>
            <a:normAutofit/>
          </a:bodyPr>
          <a:lstStyle/>
          <a:p>
            <a:r>
              <a:rPr lang="ja-JP" altLang="en-US" sz="5400" b="1" dirty="0"/>
              <a:t>子どもと</a:t>
            </a:r>
            <a:br>
              <a:rPr lang="en-US" altLang="ja-JP" sz="5400" b="1" dirty="0"/>
            </a:br>
            <a:r>
              <a:rPr lang="ja-JP" altLang="en-US" sz="5400" b="1" dirty="0"/>
              <a:t>ネット環境</a:t>
            </a:r>
          </a:p>
        </p:txBody>
      </p:sp>
      <p:pic>
        <p:nvPicPr>
          <p:cNvPr id="10" name="図プレースホルダー 9">
            <a:extLst>
              <a:ext uri="{FF2B5EF4-FFF2-40B4-BE49-F238E27FC236}">
                <a16:creationId xmlns:a16="http://schemas.microsoft.com/office/drawing/2014/main" id="{87DBB92D-606E-4C6D-86F5-5355970C3D13}"/>
              </a:ext>
            </a:extLst>
          </p:cNvPr>
          <p:cNvPicPr>
            <a:picLocks noGrp="1" noChangeAspect="1"/>
          </p:cNvPicPr>
          <p:nvPr>
            <p:ph type="pic" idx="1"/>
          </p:nvPr>
        </p:nvPicPr>
        <p:blipFill>
          <a:blip r:embed="rId3"/>
          <a:srcRect l="12966" r="12966"/>
          <a:stretch>
            <a:fillRect/>
          </a:stretch>
        </p:blipFill>
        <p:spPr>
          <a:xfrm>
            <a:off x="5730240" y="378047"/>
            <a:ext cx="6096000" cy="6277646"/>
          </a:xfrm>
          <a:prstGeom prst="rect">
            <a:avLst/>
          </a:prstGeom>
        </p:spPr>
      </p:pic>
      <p:sp>
        <p:nvSpPr>
          <p:cNvPr id="8" name="テキスト プレースホルダー 7">
            <a:extLst>
              <a:ext uri="{FF2B5EF4-FFF2-40B4-BE49-F238E27FC236}">
                <a16:creationId xmlns:a16="http://schemas.microsoft.com/office/drawing/2014/main" id="{27635A19-BDB3-4006-BC62-F08A6256141E}"/>
              </a:ext>
            </a:extLst>
          </p:cNvPr>
          <p:cNvSpPr>
            <a:spLocks noGrp="1"/>
          </p:cNvSpPr>
          <p:nvPr>
            <p:ph type="body" sz="half" idx="2"/>
          </p:nvPr>
        </p:nvSpPr>
        <p:spPr>
          <a:xfrm>
            <a:off x="365760" y="3097530"/>
            <a:ext cx="4606290" cy="3074670"/>
          </a:xfrm>
        </p:spPr>
        <p:txBody>
          <a:bodyPr>
            <a:normAutofit fontScale="70000" lnSpcReduction="20000"/>
          </a:bodyPr>
          <a:lstStyle/>
          <a:p>
            <a:r>
              <a:rPr lang="ja-JP" altLang="en-US" sz="2800" b="1" dirty="0"/>
              <a:t>（次に進む前にひと休み）</a:t>
            </a:r>
            <a:endParaRPr lang="en-US" altLang="ja-JP" sz="2800" b="1" dirty="0"/>
          </a:p>
          <a:p>
            <a:endParaRPr lang="en-US" altLang="ja-JP" sz="2800" b="1" dirty="0"/>
          </a:p>
          <a:p>
            <a:r>
              <a:rPr lang="ja-JP" altLang="en-US" sz="2800" b="1" dirty="0"/>
              <a:t>子どものネット利用は進んでる？</a:t>
            </a:r>
            <a:endParaRPr lang="en-US" altLang="ja-JP" sz="2800" b="1" dirty="0"/>
          </a:p>
          <a:p>
            <a:r>
              <a:rPr lang="ja-JP" altLang="en-US" sz="2800" b="1" dirty="0"/>
              <a:t>ネットってネガティブな側面ばかりなの？</a:t>
            </a:r>
            <a:endParaRPr lang="en-US" altLang="ja-JP" sz="2800" b="1" dirty="0"/>
          </a:p>
          <a:p>
            <a:r>
              <a:rPr lang="ja-JP" altLang="en-US" sz="2800" b="1" dirty="0"/>
              <a:t>自分なりに予測してみてくださいね！</a:t>
            </a:r>
            <a:endParaRPr lang="en-US" altLang="ja-JP" sz="2800" b="1" dirty="0"/>
          </a:p>
          <a:p>
            <a:endParaRPr lang="ja-JP" altLang="en-US" sz="2800" b="1" dirty="0"/>
          </a:p>
        </p:txBody>
      </p:sp>
      <p:sp>
        <p:nvSpPr>
          <p:cNvPr id="4" name="フッター プレースホルダー 3">
            <a:extLst>
              <a:ext uri="{FF2B5EF4-FFF2-40B4-BE49-F238E27FC236}">
                <a16:creationId xmlns:a16="http://schemas.microsoft.com/office/drawing/2014/main" id="{D023475A-3BB7-485E-BC4C-D2CE5BA27157}"/>
              </a:ext>
            </a:extLst>
          </p:cNvPr>
          <p:cNvSpPr>
            <a:spLocks noGrp="1"/>
          </p:cNvSpPr>
          <p:nvPr>
            <p:ph type="ftr" sz="quarter" idx="11"/>
          </p:nvPr>
        </p:nvSpPr>
        <p:spPr>
          <a:xfrm>
            <a:off x="1611631" y="6453386"/>
            <a:ext cx="3360420" cy="404614"/>
          </a:xfrm>
        </p:spPr>
        <p:txBody>
          <a:bodyPr/>
          <a:lstStyle/>
          <a:p>
            <a:r>
              <a:rPr lang="ja-JP" altLang="en-US" dirty="0"/>
              <a:t>岐阜県乳幼児教育・保育セミナー＠大西　薫</a:t>
            </a:r>
            <a:endParaRPr lang="en-US" dirty="0"/>
          </a:p>
        </p:txBody>
      </p:sp>
      <p:sp>
        <p:nvSpPr>
          <p:cNvPr id="5" name="スライド番号プレースホルダー 4">
            <a:extLst>
              <a:ext uri="{FF2B5EF4-FFF2-40B4-BE49-F238E27FC236}">
                <a16:creationId xmlns:a16="http://schemas.microsoft.com/office/drawing/2014/main" id="{D6FE6924-55AA-4E01-91A5-2681600E7EAA}"/>
              </a:ext>
            </a:extLst>
          </p:cNvPr>
          <p:cNvSpPr>
            <a:spLocks noGrp="1"/>
          </p:cNvSpPr>
          <p:nvPr>
            <p:ph type="sldNum" sz="quarter" idx="12"/>
          </p:nvPr>
        </p:nvSpPr>
        <p:spPr/>
        <p:txBody>
          <a:bodyPr/>
          <a:lstStyle/>
          <a:p>
            <a:fld id="{69E57DC2-970A-4B3E-BB1C-7A09969E49DF}" type="slidenum">
              <a:rPr lang="en-US" smtClean="0"/>
              <a:t>16</a:t>
            </a:fld>
            <a:endParaRPr lang="en-US" dirty="0"/>
          </a:p>
        </p:txBody>
      </p:sp>
      <p:sp>
        <p:nvSpPr>
          <p:cNvPr id="11" name="AutoShape 2" descr="フリーイラスト] パソコンを利用する子供 - パブリックドメインQ：著作権フリー画像素材集">
            <a:extLst>
              <a:ext uri="{FF2B5EF4-FFF2-40B4-BE49-F238E27FC236}">
                <a16:creationId xmlns:a16="http://schemas.microsoft.com/office/drawing/2014/main" id="{67CCFE20-7CD0-430A-93B0-1ACC47EB5DA2}"/>
              </a:ext>
            </a:extLst>
          </p:cNvPr>
          <p:cNvSpPr>
            <a:spLocks noChangeAspect="1" noChangeArrowheads="1"/>
          </p:cNvSpPr>
          <p:nvPr/>
        </p:nvSpPr>
        <p:spPr bwMode="auto">
          <a:xfrm>
            <a:off x="5943600" y="34251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23943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CCD989-0BB3-4508-ADA1-F6C604971A67}"/>
              </a:ext>
            </a:extLst>
          </p:cNvPr>
          <p:cNvSpPr>
            <a:spLocks noGrp="1"/>
          </p:cNvSpPr>
          <p:nvPr>
            <p:ph type="title"/>
          </p:nvPr>
        </p:nvSpPr>
        <p:spPr>
          <a:xfrm>
            <a:off x="1467828" y="461248"/>
            <a:ext cx="10152672" cy="1447582"/>
          </a:xfrm>
        </p:spPr>
        <p:txBody>
          <a:bodyPr>
            <a:noAutofit/>
          </a:bodyPr>
          <a:lstStyle/>
          <a:p>
            <a:r>
              <a:rPr kumimoji="1" lang="ja-JP" altLang="en-US" sz="3600" dirty="0"/>
              <a:t>子どもたちを取り巻くネット環境（</a:t>
            </a:r>
            <a:r>
              <a:rPr kumimoji="1" lang="en-US" altLang="ja-JP" sz="3600" b="1" dirty="0">
                <a:solidFill>
                  <a:srgbClr val="FF0000"/>
                </a:solidFill>
              </a:rPr>
              <a:t>0</a:t>
            </a:r>
            <a:r>
              <a:rPr kumimoji="1" lang="ja-JP" altLang="en-US" sz="3600" b="1" dirty="0">
                <a:solidFill>
                  <a:srgbClr val="FF0000"/>
                </a:solidFill>
              </a:rPr>
              <a:t>～</a:t>
            </a:r>
            <a:r>
              <a:rPr kumimoji="1" lang="en-US" altLang="ja-JP" sz="3600" b="1" dirty="0">
                <a:solidFill>
                  <a:srgbClr val="FF0000"/>
                </a:solidFill>
              </a:rPr>
              <a:t>9</a:t>
            </a:r>
            <a:r>
              <a:rPr kumimoji="1" lang="ja-JP" altLang="en-US" sz="3600" b="1" dirty="0">
                <a:solidFill>
                  <a:srgbClr val="FF0000"/>
                </a:solidFill>
              </a:rPr>
              <a:t>歳</a:t>
            </a:r>
            <a:r>
              <a:rPr kumimoji="1" lang="ja-JP" altLang="en-US" sz="3600" dirty="0"/>
              <a:t>）①</a:t>
            </a:r>
            <a:br>
              <a:rPr kumimoji="1" lang="en-US" altLang="ja-JP" sz="3600" dirty="0"/>
            </a:br>
            <a:r>
              <a:rPr kumimoji="1" lang="ja-JP" altLang="en-US" sz="2400" dirty="0"/>
              <a:t>低年齢層の子供のインターネット利用環境実態調査　調査結果（概要）令和２年</a:t>
            </a:r>
            <a:r>
              <a:rPr kumimoji="1" lang="en-US" altLang="ja-JP" sz="2400" dirty="0"/>
              <a:t>4</a:t>
            </a:r>
            <a:r>
              <a:rPr kumimoji="1" lang="ja-JP" altLang="en-US" sz="2400" dirty="0"/>
              <a:t>月内閣府</a:t>
            </a:r>
            <a:br>
              <a:rPr kumimoji="1" lang="ja-JP" altLang="en-US" sz="2400" dirty="0"/>
            </a:br>
            <a:endParaRPr kumimoji="1" lang="ja-JP" altLang="en-US" sz="3600" dirty="0"/>
          </a:p>
        </p:txBody>
      </p:sp>
      <p:sp>
        <p:nvSpPr>
          <p:cNvPr id="3" name="コンテンツ プレースホルダー 2">
            <a:extLst>
              <a:ext uri="{FF2B5EF4-FFF2-40B4-BE49-F238E27FC236}">
                <a16:creationId xmlns:a16="http://schemas.microsoft.com/office/drawing/2014/main" id="{C481027C-FEB7-4CFC-A509-24A64687039F}"/>
              </a:ext>
            </a:extLst>
          </p:cNvPr>
          <p:cNvSpPr>
            <a:spLocks noGrp="1"/>
          </p:cNvSpPr>
          <p:nvPr>
            <p:ph sz="quarter" idx="1"/>
          </p:nvPr>
        </p:nvSpPr>
        <p:spPr>
          <a:xfrm>
            <a:off x="995551" y="2130564"/>
            <a:ext cx="10748774" cy="4505702"/>
          </a:xfrm>
        </p:spPr>
        <p:txBody>
          <a:bodyPr>
            <a:noAutofit/>
          </a:bodyPr>
          <a:lstStyle/>
          <a:p>
            <a:r>
              <a:rPr lang="ja-JP" altLang="en-US" u="sng" dirty="0"/>
              <a:t>ネット利用状況</a:t>
            </a:r>
            <a:r>
              <a:rPr lang="ja-JP" altLang="en-US" dirty="0"/>
              <a:t>：</a:t>
            </a:r>
            <a:endParaRPr lang="en-US" altLang="ja-JP" dirty="0"/>
          </a:p>
          <a:p>
            <a:pPr marL="0" indent="0">
              <a:buNone/>
            </a:pPr>
            <a:r>
              <a:rPr lang="ja-JP" altLang="en-US" dirty="0"/>
              <a:t>　　・子どもの</a:t>
            </a:r>
            <a:r>
              <a:rPr lang="en-US" altLang="ja-JP" dirty="0"/>
              <a:t>57.2%</a:t>
            </a:r>
            <a:r>
              <a:rPr lang="ja-JP" altLang="en-US" dirty="0"/>
              <a:t>がいずれかの機器でインターネットを利用（年齢上昇と比例）</a:t>
            </a:r>
            <a:endParaRPr lang="en-US" altLang="ja-JP" dirty="0"/>
          </a:p>
          <a:p>
            <a:pPr marL="0" indent="0">
              <a:buNone/>
            </a:pPr>
            <a:r>
              <a:rPr lang="ja-JP" altLang="en-US" dirty="0"/>
              <a:t>　　・スマートフォン</a:t>
            </a:r>
            <a:r>
              <a:rPr lang="en-US" altLang="ja-JP" dirty="0"/>
              <a:t>(31.2%)</a:t>
            </a:r>
            <a:r>
              <a:rPr lang="ja-JP" altLang="en-US" dirty="0"/>
              <a:t>、タブレット</a:t>
            </a:r>
            <a:r>
              <a:rPr lang="en-US" altLang="ja-JP" dirty="0"/>
              <a:t>(27.4%)</a:t>
            </a:r>
            <a:r>
              <a:rPr lang="ja-JP" altLang="en-US" dirty="0"/>
              <a:t>、携帯ゲーム機</a:t>
            </a:r>
            <a:r>
              <a:rPr lang="en-US" altLang="ja-JP" dirty="0"/>
              <a:t>(15.1%)</a:t>
            </a:r>
            <a:r>
              <a:rPr lang="ja-JP" altLang="en-US" dirty="0"/>
              <a:t>が上位</a:t>
            </a:r>
            <a:endParaRPr lang="en-US" altLang="ja-JP" dirty="0"/>
          </a:p>
          <a:p>
            <a:pPr marL="0" indent="0">
              <a:buNone/>
            </a:pPr>
            <a:r>
              <a:rPr lang="ja-JP" altLang="en-US" dirty="0"/>
              <a:t>　　・</a:t>
            </a:r>
            <a:r>
              <a:rPr lang="ja-JP" altLang="en-US" b="1" dirty="0"/>
              <a:t>スマートフォンは、ほとんどの子ども（</a:t>
            </a:r>
            <a:r>
              <a:rPr lang="en-US" altLang="ja-JP" b="1" dirty="0"/>
              <a:t>87.5</a:t>
            </a:r>
            <a:r>
              <a:rPr lang="ja-JP" altLang="en-US" b="1" dirty="0"/>
              <a:t>％）が親と共用で利用</a:t>
            </a:r>
            <a:endParaRPr lang="en-US" altLang="ja-JP" b="1" dirty="0"/>
          </a:p>
          <a:p>
            <a:pPr marL="0" indent="0">
              <a:buNone/>
            </a:pPr>
            <a:r>
              <a:rPr lang="ja-JP" altLang="en-US" dirty="0"/>
              <a:t>　　・子ども専用のものは、学習用タブレット（</a:t>
            </a:r>
            <a:r>
              <a:rPr lang="en-US" altLang="ja-JP" dirty="0"/>
              <a:t>88.1%</a:t>
            </a:r>
            <a:r>
              <a:rPr lang="ja-JP" altLang="en-US" dirty="0"/>
              <a:t>）、子ども向け携帯電話（</a:t>
            </a:r>
            <a:r>
              <a:rPr lang="en-US" altLang="ja-JP" dirty="0"/>
              <a:t>78.8%</a:t>
            </a:r>
            <a:r>
              <a:rPr lang="ja-JP" altLang="en-US" dirty="0"/>
              <a:t>）</a:t>
            </a:r>
            <a:endParaRPr lang="en-US" altLang="ja-JP" dirty="0"/>
          </a:p>
          <a:p>
            <a:r>
              <a:rPr lang="ja-JP" altLang="en-US" u="sng" dirty="0"/>
              <a:t>ネット利用内容</a:t>
            </a:r>
            <a:endParaRPr lang="en-US" altLang="ja-JP" u="sng" dirty="0"/>
          </a:p>
          <a:p>
            <a:pPr marL="0" indent="0">
              <a:buNone/>
            </a:pPr>
            <a:r>
              <a:rPr lang="ja-JP" altLang="en-US" dirty="0"/>
              <a:t>　　・動画視聴</a:t>
            </a:r>
            <a:r>
              <a:rPr lang="en-US" altLang="ja-JP" dirty="0"/>
              <a:t>(89.2%)</a:t>
            </a:r>
            <a:r>
              <a:rPr lang="ja-JP" altLang="en-US" dirty="0"/>
              <a:t>、ゲーム</a:t>
            </a:r>
            <a:r>
              <a:rPr lang="en-US" altLang="ja-JP" dirty="0"/>
              <a:t>(59.0%)</a:t>
            </a:r>
            <a:r>
              <a:rPr lang="ja-JP" altLang="en-US" dirty="0"/>
              <a:t>、知育（言葉、数遊び等）</a:t>
            </a:r>
            <a:r>
              <a:rPr lang="en-US" altLang="ja-JP" dirty="0"/>
              <a:t>(33.2%)</a:t>
            </a:r>
            <a:endParaRPr lang="ja-JP" altLang="en-US" dirty="0"/>
          </a:p>
          <a:p>
            <a:pPr marL="0" indent="0">
              <a:buNone/>
            </a:pPr>
            <a:r>
              <a:rPr lang="ja-JP" altLang="en-US" dirty="0"/>
              <a:t>　　・</a:t>
            </a:r>
            <a:r>
              <a:rPr lang="ja-JP" altLang="en-US" b="1" dirty="0"/>
              <a:t>動画視聴は全年齢で多い</a:t>
            </a:r>
          </a:p>
          <a:p>
            <a:pPr marL="0" indent="0">
              <a:buNone/>
            </a:pPr>
            <a:r>
              <a:rPr lang="ja-JP" altLang="en-US" dirty="0"/>
              <a:t>　　・ゲームは年齢上昇と対応し、２歳（</a:t>
            </a:r>
            <a:r>
              <a:rPr lang="en-US" altLang="ja-JP" dirty="0"/>
              <a:t>12.7</a:t>
            </a:r>
            <a:r>
              <a:rPr lang="ja-JP" altLang="en-US" dirty="0"/>
              <a:t>％）～９歳（</a:t>
            </a:r>
            <a:r>
              <a:rPr lang="en-US" altLang="ja-JP" dirty="0"/>
              <a:t>76.2</a:t>
            </a:r>
            <a:r>
              <a:rPr lang="ja-JP" altLang="en-US" dirty="0"/>
              <a:t>％）となっている</a:t>
            </a:r>
          </a:p>
          <a:p>
            <a:pPr marL="0" indent="0">
              <a:buNone/>
            </a:pPr>
            <a:r>
              <a:rPr lang="ja-JP" altLang="en-US" dirty="0"/>
              <a:t>　　・コミュニケーションや情報検索は、７歳（</a:t>
            </a:r>
            <a:r>
              <a:rPr lang="en-US" altLang="ja-JP" dirty="0"/>
              <a:t>30.0</a:t>
            </a:r>
            <a:r>
              <a:rPr lang="ja-JP" altLang="en-US" dirty="0"/>
              <a:t>％）から利用割合が大きく増加</a:t>
            </a:r>
            <a:endParaRPr lang="en-US" altLang="ja-JP" dirty="0"/>
          </a:p>
        </p:txBody>
      </p:sp>
      <p:sp>
        <p:nvSpPr>
          <p:cNvPr id="4" name="スライド番号プレースホルダー 3">
            <a:extLst>
              <a:ext uri="{FF2B5EF4-FFF2-40B4-BE49-F238E27FC236}">
                <a16:creationId xmlns:a16="http://schemas.microsoft.com/office/drawing/2014/main" id="{2B5A336E-DE17-42FA-A99F-B79A55D9CADD}"/>
              </a:ext>
            </a:extLst>
          </p:cNvPr>
          <p:cNvSpPr>
            <a:spLocks noGrp="1"/>
          </p:cNvSpPr>
          <p:nvPr>
            <p:ph type="sldNum" sz="quarter" idx="12"/>
          </p:nvPr>
        </p:nvSpPr>
        <p:spPr/>
        <p:txBody>
          <a:bodyPr/>
          <a:lstStyle/>
          <a:p>
            <a:fld id="{69E57DC2-970A-4B3E-BB1C-7A09969E49DF}" type="slidenum">
              <a:rPr lang="en-US" smtClean="0"/>
              <a:t>17</a:t>
            </a:fld>
            <a:endParaRPr lang="en-US" dirty="0"/>
          </a:p>
        </p:txBody>
      </p:sp>
      <p:sp>
        <p:nvSpPr>
          <p:cNvPr id="6" name="フッター プレースホルダー 5">
            <a:extLst>
              <a:ext uri="{FF2B5EF4-FFF2-40B4-BE49-F238E27FC236}">
                <a16:creationId xmlns:a16="http://schemas.microsoft.com/office/drawing/2014/main" id="{9D27BA92-7C3F-4701-BA05-787E195578E3}"/>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3274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0DCFDA-E19E-4934-BBE5-3D28D384ACC8}"/>
              </a:ext>
            </a:extLst>
          </p:cNvPr>
          <p:cNvSpPr>
            <a:spLocks noGrp="1"/>
          </p:cNvSpPr>
          <p:nvPr>
            <p:ph type="title"/>
          </p:nvPr>
        </p:nvSpPr>
        <p:spPr/>
        <p:txBody>
          <a:bodyPr>
            <a:normAutofit fontScale="90000"/>
          </a:bodyPr>
          <a:lstStyle/>
          <a:p>
            <a:r>
              <a:rPr kumimoji="1" lang="ja-JP" altLang="en-US" sz="36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子どもたちを取り巻くネット環境（</a:t>
            </a:r>
            <a:r>
              <a:rPr kumimoji="1" lang="en-US" altLang="ja-JP" sz="36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0</a:t>
            </a:r>
            <a:r>
              <a:rPr kumimoji="1" lang="ja-JP" altLang="en-US" sz="36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a:t>
            </a:r>
            <a:r>
              <a:rPr kumimoji="1" lang="en-US" altLang="ja-JP" sz="36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9</a:t>
            </a:r>
            <a:r>
              <a:rPr kumimoji="1" lang="ja-JP" altLang="en-US" sz="36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歳）②</a:t>
            </a:r>
            <a:br>
              <a:rPr kumimoji="1" lang="en-US" altLang="ja-JP" sz="36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br>
            <a:r>
              <a:rPr kumimoji="1" lang="ja-JP" altLang="en-US" sz="24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低年齢層の子供のインターネット利用環境実態調査　調査結果（概要）</a:t>
            </a:r>
            <a:br>
              <a:rPr kumimoji="1" lang="en-US" altLang="ja-JP" sz="24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br>
            <a:r>
              <a:rPr kumimoji="1" lang="ja-JP" altLang="en-US" sz="24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令和２年</a:t>
            </a:r>
            <a:r>
              <a:rPr kumimoji="1" lang="en-US" altLang="ja-JP" sz="24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4</a:t>
            </a:r>
            <a:r>
              <a:rPr kumimoji="1" lang="ja-JP" altLang="en-US" sz="24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月内閣府</a:t>
            </a:r>
            <a:endParaRPr kumimoji="1" lang="ja-JP" altLang="en-US" dirty="0"/>
          </a:p>
        </p:txBody>
      </p:sp>
      <p:sp>
        <p:nvSpPr>
          <p:cNvPr id="3" name="コンテンツ プレースホルダー 2">
            <a:extLst>
              <a:ext uri="{FF2B5EF4-FFF2-40B4-BE49-F238E27FC236}">
                <a16:creationId xmlns:a16="http://schemas.microsoft.com/office/drawing/2014/main" id="{D5241E26-67B5-4357-A43C-077543E98769}"/>
              </a:ext>
            </a:extLst>
          </p:cNvPr>
          <p:cNvSpPr>
            <a:spLocks noGrp="1"/>
          </p:cNvSpPr>
          <p:nvPr>
            <p:ph idx="1"/>
          </p:nvPr>
        </p:nvSpPr>
        <p:spPr/>
        <p:txBody>
          <a:bodyP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1" lang="ja-JP" altLang="en-US" sz="2000" b="0" i="0" u="sng"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ネット利用時間（平日</a:t>
            </a:r>
            <a:r>
              <a:rPr kumimoji="1" lang="en-US" altLang="ja-JP" sz="2000" b="0" i="0" u="sng"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1</a:t>
            </a:r>
            <a:r>
              <a:rPr kumimoji="1" lang="ja-JP" altLang="en-US" sz="2000" b="0" i="0" u="sng"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日あたり）</a:t>
            </a:r>
            <a:endParaRPr kumimoji="1" lang="en-US" altLang="ja-JP" sz="2000" b="0" i="0" u="sng"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1" lang="ja-JP" altLang="en-US" sz="20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　　・平均利用時間は約</a:t>
            </a:r>
            <a:r>
              <a:rPr lang="en-US" altLang="ja-JP" dirty="0">
                <a:solidFill>
                  <a:srgbClr val="191B0E"/>
                </a:solidFill>
                <a:latin typeface="Franklin Gothic Book" panose="020B0503020102020204"/>
                <a:ea typeface="メイリオ" panose="020B0604030504040204" pitchFamily="50" charset="-128"/>
              </a:rPr>
              <a:t>85</a:t>
            </a:r>
            <a:r>
              <a:rPr kumimoji="1" lang="ja-JP" altLang="en-US" sz="20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分</a:t>
            </a:r>
            <a:endParaRPr kumimoji="1" lang="en-US" altLang="ja-JP" sz="20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1" lang="ja-JP" altLang="en-US" sz="20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　　・平成</a:t>
            </a:r>
            <a:r>
              <a:rPr kumimoji="1" lang="en-US" altLang="ja-JP" sz="20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29</a:t>
            </a:r>
            <a:r>
              <a:rPr kumimoji="1" lang="ja-JP" altLang="en-US" sz="20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年度</a:t>
            </a:r>
            <a:r>
              <a:rPr kumimoji="1" lang="en-US" altLang="ja-JP" sz="20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1</a:t>
            </a:r>
            <a:r>
              <a:rPr kumimoji="1" lang="ja-JP" altLang="en-US" sz="20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月実施の調査から</a:t>
            </a:r>
            <a:r>
              <a:rPr kumimoji="1" lang="en-US" altLang="ja-JP" sz="20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2</a:t>
            </a:r>
            <a:r>
              <a:rPr kumimoji="1" lang="ja-JP" altLang="en-US" sz="20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rPr>
              <a:t>時間以上の利用者割合は増加</a:t>
            </a:r>
            <a:endParaRPr kumimoji="1" lang="en-US" altLang="ja-JP" sz="20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n-cs"/>
            </a:endParaRP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lang="ja-JP" altLang="en-US" dirty="0">
                <a:solidFill>
                  <a:srgbClr val="191B0E"/>
                </a:solidFill>
                <a:latin typeface="Franklin Gothic Book" panose="020B0503020102020204"/>
                <a:ea typeface="メイリオ" panose="020B0604030504040204" pitchFamily="50" charset="-128"/>
              </a:rPr>
              <a:t>　</a:t>
            </a:r>
            <a:endParaRPr kumimoji="1" lang="ja-JP" altLang="en-US" dirty="0"/>
          </a:p>
        </p:txBody>
      </p:sp>
      <p:graphicFrame>
        <p:nvGraphicFramePr>
          <p:cNvPr id="4" name="表 4">
            <a:extLst>
              <a:ext uri="{FF2B5EF4-FFF2-40B4-BE49-F238E27FC236}">
                <a16:creationId xmlns:a16="http://schemas.microsoft.com/office/drawing/2014/main" id="{ED9F0C11-9B25-47A0-87CA-3BA7CFC69A67}"/>
              </a:ext>
            </a:extLst>
          </p:cNvPr>
          <p:cNvGraphicFramePr>
            <a:graphicFrameLocks noGrp="1"/>
          </p:cNvGraphicFramePr>
          <p:nvPr>
            <p:extLst>
              <p:ext uri="{D42A27DB-BD31-4B8C-83A1-F6EECF244321}">
                <p14:modId xmlns:p14="http://schemas.microsoft.com/office/powerpoint/2010/main" val="3027097853"/>
              </p:ext>
            </p:extLst>
          </p:nvPr>
        </p:nvGraphicFramePr>
        <p:xfrm>
          <a:off x="1943100" y="4076700"/>
          <a:ext cx="7762876" cy="1514474"/>
        </p:xfrm>
        <a:graphic>
          <a:graphicData uri="http://schemas.openxmlformats.org/drawingml/2006/table">
            <a:tbl>
              <a:tblPr firstRow="1" bandRow="1">
                <a:tableStyleId>{7DF18680-E054-41AD-8BC1-D1AEF772440D}</a:tableStyleId>
              </a:tblPr>
              <a:tblGrid>
                <a:gridCol w="1293008">
                  <a:extLst>
                    <a:ext uri="{9D8B030D-6E8A-4147-A177-3AD203B41FA5}">
                      <a16:colId xmlns:a16="http://schemas.microsoft.com/office/drawing/2014/main" val="1344398209"/>
                    </a:ext>
                  </a:extLst>
                </a:gridCol>
                <a:gridCol w="1341255">
                  <a:extLst>
                    <a:ext uri="{9D8B030D-6E8A-4147-A177-3AD203B41FA5}">
                      <a16:colId xmlns:a16="http://schemas.microsoft.com/office/drawing/2014/main" val="1201459274"/>
                    </a:ext>
                  </a:extLst>
                </a:gridCol>
                <a:gridCol w="1215815">
                  <a:extLst>
                    <a:ext uri="{9D8B030D-6E8A-4147-A177-3AD203B41FA5}">
                      <a16:colId xmlns:a16="http://schemas.microsoft.com/office/drawing/2014/main" val="1428553548"/>
                    </a:ext>
                  </a:extLst>
                </a:gridCol>
                <a:gridCol w="1273709">
                  <a:extLst>
                    <a:ext uri="{9D8B030D-6E8A-4147-A177-3AD203B41FA5}">
                      <a16:colId xmlns:a16="http://schemas.microsoft.com/office/drawing/2014/main" val="1401885174"/>
                    </a:ext>
                  </a:extLst>
                </a:gridCol>
                <a:gridCol w="1264061">
                  <a:extLst>
                    <a:ext uri="{9D8B030D-6E8A-4147-A177-3AD203B41FA5}">
                      <a16:colId xmlns:a16="http://schemas.microsoft.com/office/drawing/2014/main" val="1896728426"/>
                    </a:ext>
                  </a:extLst>
                </a:gridCol>
                <a:gridCol w="1375028">
                  <a:extLst>
                    <a:ext uri="{9D8B030D-6E8A-4147-A177-3AD203B41FA5}">
                      <a16:colId xmlns:a16="http://schemas.microsoft.com/office/drawing/2014/main" val="487165000"/>
                    </a:ext>
                  </a:extLst>
                </a:gridCol>
              </a:tblGrid>
              <a:tr h="406458">
                <a:tc gridSpan="2">
                  <a:txBody>
                    <a:bodyPr/>
                    <a:lstStyle/>
                    <a:p>
                      <a:r>
                        <a:rPr kumimoji="1" lang="ja-JP" altLang="en-US" dirty="0"/>
                        <a:t>平成</a:t>
                      </a:r>
                      <a:r>
                        <a:rPr kumimoji="1" lang="en-US" altLang="ja-JP" dirty="0"/>
                        <a:t>29</a:t>
                      </a:r>
                      <a:r>
                        <a:rPr kumimoji="1" lang="ja-JP" altLang="en-US" dirty="0"/>
                        <a:t>年度</a:t>
                      </a:r>
                    </a:p>
                  </a:txBody>
                  <a:tcPr/>
                </a:tc>
                <a:tc hMerge="1">
                  <a:txBody>
                    <a:bodyPr/>
                    <a:lstStyle/>
                    <a:p>
                      <a:endParaRPr kumimoji="1" lang="ja-JP" altLang="en-US"/>
                    </a:p>
                  </a:txBody>
                  <a:tcPr/>
                </a:tc>
                <a:tc gridSpan="2">
                  <a:txBody>
                    <a:bodyPr/>
                    <a:lstStyle/>
                    <a:p>
                      <a:r>
                        <a:rPr kumimoji="1" lang="ja-JP" altLang="en-US" dirty="0"/>
                        <a:t>平成</a:t>
                      </a:r>
                      <a:r>
                        <a:rPr kumimoji="1" lang="en-US" altLang="ja-JP" dirty="0"/>
                        <a:t>30</a:t>
                      </a:r>
                      <a:r>
                        <a:rPr kumimoji="1" lang="ja-JP" altLang="en-US" dirty="0"/>
                        <a:t>年度</a:t>
                      </a:r>
                    </a:p>
                  </a:txBody>
                  <a:tcPr/>
                </a:tc>
                <a:tc hMerge="1">
                  <a:txBody>
                    <a:bodyPr/>
                    <a:lstStyle/>
                    <a:p>
                      <a:endParaRPr kumimoji="1" lang="ja-JP" altLang="en-US"/>
                    </a:p>
                  </a:txBody>
                  <a:tcPr/>
                </a:tc>
                <a:tc gridSpan="2">
                  <a:txBody>
                    <a:bodyPr/>
                    <a:lstStyle/>
                    <a:p>
                      <a:r>
                        <a:rPr kumimoji="1" lang="ja-JP" altLang="en-US" dirty="0"/>
                        <a:t>令和元年度</a:t>
                      </a:r>
                    </a:p>
                  </a:txBody>
                  <a:tcPr/>
                </a:tc>
                <a:tc hMerge="1">
                  <a:txBody>
                    <a:bodyPr/>
                    <a:lstStyle/>
                    <a:p>
                      <a:endParaRPr kumimoji="1" lang="ja-JP" altLang="en-US"/>
                    </a:p>
                  </a:txBody>
                  <a:tcPr/>
                </a:tc>
                <a:extLst>
                  <a:ext uri="{0D108BD9-81ED-4DB2-BD59-A6C34878D82A}">
                    <a16:rowId xmlns:a16="http://schemas.microsoft.com/office/drawing/2014/main" val="3637389513"/>
                  </a:ext>
                </a:extLst>
              </a:tr>
              <a:tr h="701558">
                <a:tc>
                  <a:txBody>
                    <a:bodyPr/>
                    <a:lstStyle/>
                    <a:p>
                      <a:pPr algn="l"/>
                      <a:r>
                        <a:rPr kumimoji="1" lang="ja-JP" altLang="en-US" dirty="0"/>
                        <a:t>平均利用時間</a:t>
                      </a:r>
                      <a:endParaRPr kumimoji="1" lang="en-US" altLang="ja-JP" dirty="0"/>
                    </a:p>
                  </a:txBody>
                  <a:tcPr>
                    <a:lnR w="12700" cap="flat" cmpd="sng" algn="ctr">
                      <a:solidFill>
                        <a:schemeClr val="bg1"/>
                      </a:solidFill>
                      <a:prstDash val="solid"/>
                      <a:round/>
                      <a:headEnd type="none" w="med" len="med"/>
                      <a:tailEnd type="none" w="med" len="med"/>
                    </a:lnR>
                  </a:tcPr>
                </a:tc>
                <a:tc>
                  <a:txBody>
                    <a:bodyPr/>
                    <a:lstStyle/>
                    <a:p>
                      <a:r>
                        <a:rPr kumimoji="1" lang="en-US" altLang="ja-JP" dirty="0"/>
                        <a:t>2</a:t>
                      </a:r>
                      <a:r>
                        <a:rPr kumimoji="1" lang="ja-JP" altLang="en-US" dirty="0"/>
                        <a:t>時間以上の割合</a:t>
                      </a:r>
                      <a:endParaRPr kumimoji="1" lang="en-US" altLang="ja-JP" dirty="0"/>
                    </a:p>
                  </a:txBody>
                  <a:tcPr>
                    <a:lnL w="12700" cap="flat" cmpd="sng" algn="ctr">
                      <a:solidFill>
                        <a:schemeClr val="bg1"/>
                      </a:solidFill>
                      <a:prstDash val="solid"/>
                      <a:round/>
                      <a:headEnd type="none" w="med" len="med"/>
                      <a:tailEnd type="none" w="med" len="med"/>
                    </a:lnL>
                  </a:tcPr>
                </a:tc>
                <a:tc>
                  <a:txBody>
                    <a:bodyPr/>
                    <a:lstStyle/>
                    <a:p>
                      <a:r>
                        <a:rPr kumimoji="1" lang="ja-JP" altLang="en-US" dirty="0"/>
                        <a:t>平均利用時間</a:t>
                      </a:r>
                    </a:p>
                  </a:txBody>
                  <a:tcPr>
                    <a:lnR w="12700" cap="flat" cmpd="sng" algn="ctr">
                      <a:solidFill>
                        <a:schemeClr val="bg1"/>
                      </a:solidFill>
                      <a:prstDash val="solid"/>
                      <a:round/>
                      <a:headEnd type="none" w="med" len="med"/>
                      <a:tailEnd type="none" w="med" len="med"/>
                    </a:lnR>
                  </a:tcPr>
                </a:tc>
                <a:tc>
                  <a:txBody>
                    <a:bodyPr/>
                    <a:lstStyle/>
                    <a:p>
                      <a:r>
                        <a:rPr kumimoji="1" lang="en-US" altLang="ja-JP" dirty="0"/>
                        <a:t>2</a:t>
                      </a:r>
                      <a:r>
                        <a:rPr kumimoji="1" lang="ja-JP" altLang="en-US" dirty="0"/>
                        <a:t>時間以上の割合</a:t>
                      </a:r>
                    </a:p>
                  </a:txBody>
                  <a:tcP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lt"/>
                          <a:ea typeface="+mn-ea"/>
                          <a:cs typeface="+mn-cs"/>
                        </a:rPr>
                        <a:t>平均利用時間</a:t>
                      </a:r>
                    </a:p>
                  </a:txBody>
                  <a:tcPr>
                    <a:lnR w="12700" cap="flat" cmpd="sng" algn="ctr">
                      <a:solidFill>
                        <a:schemeClr val="bg1"/>
                      </a:solidFill>
                      <a:prstDash val="solid"/>
                      <a:round/>
                      <a:headEnd type="none" w="med" len="med"/>
                      <a:tailEnd type="none" w="med" len="med"/>
                    </a:lnR>
                  </a:tcPr>
                </a:tc>
                <a:tc>
                  <a:txBody>
                    <a:bodyPr/>
                    <a:lstStyle/>
                    <a:p>
                      <a:r>
                        <a:rPr kumimoji="1" lang="ja-JP" altLang="en-US" dirty="0"/>
                        <a:t>２時間以上</a:t>
                      </a:r>
                      <a:endParaRPr kumimoji="1" lang="en-US" altLang="ja-JP" dirty="0"/>
                    </a:p>
                    <a:p>
                      <a:r>
                        <a:rPr kumimoji="1" lang="ja-JP" altLang="en-US" dirty="0"/>
                        <a:t>の割合</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57393087"/>
                  </a:ext>
                </a:extLst>
              </a:tr>
              <a:tr h="406458">
                <a:tc>
                  <a:txBody>
                    <a:bodyPr/>
                    <a:lstStyle/>
                    <a:p>
                      <a:r>
                        <a:rPr kumimoji="1" lang="ja-JP" altLang="en-US" dirty="0"/>
                        <a:t>　</a:t>
                      </a:r>
                      <a:r>
                        <a:rPr kumimoji="1" lang="en-US" altLang="ja-JP" dirty="0"/>
                        <a:t>60.9</a:t>
                      </a:r>
                      <a:r>
                        <a:rPr kumimoji="1" lang="ja-JP" altLang="en-US" dirty="0"/>
                        <a:t>分</a:t>
                      </a:r>
                    </a:p>
                  </a:txBody>
                  <a:tcPr>
                    <a:lnR w="12700" cap="flat" cmpd="sng" algn="ctr">
                      <a:solidFill>
                        <a:schemeClr val="bg1"/>
                      </a:solidFill>
                      <a:prstDash val="solid"/>
                      <a:round/>
                      <a:headEnd type="none" w="med" len="med"/>
                      <a:tailEnd type="none" w="med" len="med"/>
                    </a:lnR>
                  </a:tcPr>
                </a:tc>
                <a:tc>
                  <a:txBody>
                    <a:bodyPr/>
                    <a:lstStyle/>
                    <a:p>
                      <a:r>
                        <a:rPr kumimoji="1" lang="ja-JP" altLang="en-US" dirty="0"/>
                        <a:t>　</a:t>
                      </a:r>
                      <a:r>
                        <a:rPr kumimoji="1" lang="en-US" altLang="ja-JP" dirty="0"/>
                        <a:t>18.4</a:t>
                      </a:r>
                      <a:r>
                        <a:rPr kumimoji="1" lang="ja-JP" altLang="en-US" dirty="0"/>
                        <a:t>％</a:t>
                      </a:r>
                    </a:p>
                  </a:txBody>
                  <a:tcPr>
                    <a:lnL w="12700" cap="flat" cmpd="sng" algn="ctr">
                      <a:solidFill>
                        <a:schemeClr val="bg1"/>
                      </a:solidFill>
                      <a:prstDash val="solid"/>
                      <a:round/>
                      <a:headEnd type="none" w="med" len="med"/>
                      <a:tailEnd type="none" w="med" len="med"/>
                    </a:lnL>
                  </a:tcPr>
                </a:tc>
                <a:tc>
                  <a:txBody>
                    <a:bodyPr/>
                    <a:lstStyle/>
                    <a:p>
                      <a:r>
                        <a:rPr kumimoji="1" lang="en-US" altLang="ja-JP" dirty="0"/>
                        <a:t>88.0</a:t>
                      </a:r>
                      <a:r>
                        <a:rPr kumimoji="1" lang="ja-JP" altLang="en-US" dirty="0"/>
                        <a:t>分</a:t>
                      </a:r>
                    </a:p>
                  </a:txBody>
                  <a:tcPr>
                    <a:lnR w="12700" cap="flat" cmpd="sng" algn="ctr">
                      <a:solidFill>
                        <a:schemeClr val="bg1"/>
                      </a:solidFill>
                      <a:prstDash val="solid"/>
                      <a:round/>
                      <a:headEnd type="none" w="med" len="med"/>
                      <a:tailEnd type="none" w="med" len="med"/>
                    </a:lnR>
                  </a:tcPr>
                </a:tc>
                <a:tc>
                  <a:txBody>
                    <a:bodyPr/>
                    <a:lstStyle/>
                    <a:p>
                      <a:r>
                        <a:rPr kumimoji="1" lang="ja-JP" altLang="en-US" dirty="0"/>
                        <a:t>　</a:t>
                      </a:r>
                      <a:r>
                        <a:rPr kumimoji="1" lang="en-US" altLang="ja-JP" dirty="0"/>
                        <a:t>24.7</a:t>
                      </a:r>
                      <a:r>
                        <a:rPr kumimoji="1" lang="ja-JP" altLang="en-US" dirty="0"/>
                        <a:t>％</a:t>
                      </a:r>
                    </a:p>
                  </a:txBody>
                  <a:tcPr>
                    <a:lnL w="12700" cap="flat" cmpd="sng" algn="ctr">
                      <a:solidFill>
                        <a:schemeClr val="bg1"/>
                      </a:solidFill>
                      <a:prstDash val="solid"/>
                      <a:round/>
                      <a:headEnd type="none" w="med" len="med"/>
                      <a:tailEnd type="none" w="med" len="med"/>
                    </a:lnL>
                  </a:tcPr>
                </a:tc>
                <a:tc>
                  <a:txBody>
                    <a:bodyPr/>
                    <a:lstStyle/>
                    <a:p>
                      <a:r>
                        <a:rPr kumimoji="1" lang="en-US" altLang="ja-JP" dirty="0"/>
                        <a:t>84.9</a:t>
                      </a:r>
                      <a:r>
                        <a:rPr kumimoji="1" lang="ja-JP" altLang="en-US" dirty="0"/>
                        <a:t>％</a:t>
                      </a:r>
                    </a:p>
                  </a:txBody>
                  <a:tcPr>
                    <a:lnR w="12700" cap="flat" cmpd="sng" algn="ctr">
                      <a:solidFill>
                        <a:schemeClr val="bg1"/>
                      </a:solidFill>
                      <a:prstDash val="solid"/>
                      <a:round/>
                      <a:headEnd type="none" w="med" len="med"/>
                      <a:tailEnd type="none" w="med" len="med"/>
                    </a:lnR>
                  </a:tcPr>
                </a:tc>
                <a:tc>
                  <a:txBody>
                    <a:bodyPr/>
                    <a:lstStyle/>
                    <a:p>
                      <a:r>
                        <a:rPr kumimoji="1" lang="ja-JP" altLang="en-US" dirty="0"/>
                        <a:t>　</a:t>
                      </a:r>
                      <a:r>
                        <a:rPr kumimoji="1" lang="en-US" altLang="ja-JP" dirty="0"/>
                        <a:t>31.3</a:t>
                      </a:r>
                      <a:r>
                        <a:rPr kumimoji="1" lang="ja-JP" altLang="en-US" dirty="0"/>
                        <a:t>％</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780097734"/>
                  </a:ext>
                </a:extLst>
              </a:tr>
            </a:tbl>
          </a:graphicData>
        </a:graphic>
      </p:graphicFrame>
      <p:sp>
        <p:nvSpPr>
          <p:cNvPr id="6" name="スライド番号プレースホルダー 5">
            <a:extLst>
              <a:ext uri="{FF2B5EF4-FFF2-40B4-BE49-F238E27FC236}">
                <a16:creationId xmlns:a16="http://schemas.microsoft.com/office/drawing/2014/main" id="{E8AD141C-411E-44A6-9336-778916E90B43}"/>
              </a:ext>
            </a:extLst>
          </p:cNvPr>
          <p:cNvSpPr>
            <a:spLocks noGrp="1"/>
          </p:cNvSpPr>
          <p:nvPr>
            <p:ph type="sldNum" sz="quarter" idx="12"/>
          </p:nvPr>
        </p:nvSpPr>
        <p:spPr/>
        <p:txBody>
          <a:bodyPr/>
          <a:lstStyle/>
          <a:p>
            <a:fld id="{69E57DC2-970A-4B3E-BB1C-7A09969E49DF}" type="slidenum">
              <a:rPr lang="en-US" smtClean="0"/>
              <a:t>18</a:t>
            </a:fld>
            <a:endParaRPr lang="en-US" dirty="0"/>
          </a:p>
        </p:txBody>
      </p:sp>
      <p:sp>
        <p:nvSpPr>
          <p:cNvPr id="7" name="フッター プレースホルダー 6">
            <a:extLst>
              <a:ext uri="{FF2B5EF4-FFF2-40B4-BE49-F238E27FC236}">
                <a16:creationId xmlns:a16="http://schemas.microsoft.com/office/drawing/2014/main" id="{C8FAD7AF-3577-4466-BE75-5E0568975A1F}"/>
              </a:ext>
            </a:extLst>
          </p:cNvPr>
          <p:cNvSpPr>
            <a:spLocks noGrp="1"/>
          </p:cNvSpPr>
          <p:nvPr>
            <p:ph type="ftr" sz="quarter" idx="11"/>
          </p:nvPr>
        </p:nvSpPr>
        <p:spPr/>
        <p:txBody>
          <a:bodyPr/>
          <a:lstStyle/>
          <a:p>
            <a:r>
              <a:rPr lang="ja-JP" altLang="en-US"/>
              <a:t>岐阜県乳幼児教育・保育セミナー＠大西　薫</a:t>
            </a:r>
            <a:endParaRPr lang="en-US" dirty="0"/>
          </a:p>
        </p:txBody>
      </p:sp>
      <p:sp>
        <p:nvSpPr>
          <p:cNvPr id="5" name="矢印: 右 4">
            <a:extLst>
              <a:ext uri="{FF2B5EF4-FFF2-40B4-BE49-F238E27FC236}">
                <a16:creationId xmlns:a16="http://schemas.microsoft.com/office/drawing/2014/main" id="{2451CB33-8B70-4788-B46C-8E5A0A61A025}"/>
              </a:ext>
            </a:extLst>
          </p:cNvPr>
          <p:cNvSpPr/>
          <p:nvPr/>
        </p:nvSpPr>
        <p:spPr>
          <a:xfrm rot="16200000">
            <a:off x="8563470" y="5693291"/>
            <a:ext cx="788670" cy="7315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957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477D43-64B1-4B01-B9E6-C307DDA32231}"/>
              </a:ext>
            </a:extLst>
          </p:cNvPr>
          <p:cNvSpPr>
            <a:spLocks noGrp="1"/>
          </p:cNvSpPr>
          <p:nvPr>
            <p:ph type="title"/>
          </p:nvPr>
        </p:nvSpPr>
        <p:spPr>
          <a:xfrm>
            <a:off x="1575786" y="649982"/>
            <a:ext cx="9601200" cy="1485900"/>
          </a:xfrm>
        </p:spPr>
        <p:txBody>
          <a:bodyPr/>
          <a:lstStyle/>
          <a:p>
            <a:r>
              <a:rPr kumimoji="1" lang="ja-JP" altLang="en-US"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子どもたちを取り巻くネット環境（</a:t>
            </a:r>
            <a:r>
              <a:rPr kumimoji="1" lang="en-US" altLang="ja-JP"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0</a:t>
            </a:r>
            <a:r>
              <a:rPr kumimoji="1" lang="ja-JP" altLang="en-US"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a:t>
            </a:r>
            <a:r>
              <a:rPr kumimoji="1" lang="en-US" altLang="ja-JP"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9</a:t>
            </a:r>
            <a:r>
              <a:rPr kumimoji="1" lang="ja-JP" altLang="en-US"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歳）③</a:t>
            </a:r>
            <a:br>
              <a:rPr kumimoji="1" lang="en-US" altLang="ja-JP"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br>
            <a:r>
              <a:rPr kumimoji="1" lang="ja-JP" altLang="en-US" sz="2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低年齢層の子供のインターネット利用環境実態調査　調査結果（概要）</a:t>
            </a:r>
            <a:br>
              <a:rPr kumimoji="1" lang="en-US" altLang="ja-JP" sz="2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br>
            <a:r>
              <a:rPr kumimoji="1" lang="ja-JP" altLang="en-US" sz="2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令和２年</a:t>
            </a:r>
            <a:r>
              <a:rPr kumimoji="1" lang="en-US" altLang="ja-JP" sz="2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4</a:t>
            </a:r>
            <a:r>
              <a:rPr kumimoji="1" lang="ja-JP" altLang="en-US" sz="2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月内閣府</a:t>
            </a:r>
            <a:endParaRPr kumimoji="1" lang="ja-JP" altLang="en-US" dirty="0"/>
          </a:p>
        </p:txBody>
      </p:sp>
      <p:sp>
        <p:nvSpPr>
          <p:cNvPr id="3" name="コンテンツ プレースホルダー 2">
            <a:extLst>
              <a:ext uri="{FF2B5EF4-FFF2-40B4-BE49-F238E27FC236}">
                <a16:creationId xmlns:a16="http://schemas.microsoft.com/office/drawing/2014/main" id="{BE1B2059-3E41-4133-B606-9A24D7112390}"/>
              </a:ext>
            </a:extLst>
          </p:cNvPr>
          <p:cNvSpPr>
            <a:spLocks noGrp="1"/>
          </p:cNvSpPr>
          <p:nvPr>
            <p:ph idx="1"/>
          </p:nvPr>
        </p:nvSpPr>
        <p:spPr>
          <a:xfrm>
            <a:off x="1200150" y="2352675"/>
            <a:ext cx="9601200" cy="3581400"/>
          </a:xfrm>
        </p:spPr>
        <p:txBody>
          <a:bodyPr/>
          <a:lstStyle/>
          <a:p>
            <a:r>
              <a:rPr kumimoji="1" lang="ja-JP" altLang="en-US" dirty="0"/>
              <a:t>年齢別のインターネット利用状況</a:t>
            </a:r>
          </a:p>
        </p:txBody>
      </p:sp>
      <p:graphicFrame>
        <p:nvGraphicFramePr>
          <p:cNvPr id="4" name="表 4">
            <a:extLst>
              <a:ext uri="{FF2B5EF4-FFF2-40B4-BE49-F238E27FC236}">
                <a16:creationId xmlns:a16="http://schemas.microsoft.com/office/drawing/2014/main" id="{D0AFD51A-71D6-443C-8078-584CD10C02F5}"/>
              </a:ext>
            </a:extLst>
          </p:cNvPr>
          <p:cNvGraphicFramePr>
            <a:graphicFrameLocks noGrp="1"/>
          </p:cNvGraphicFramePr>
          <p:nvPr>
            <p:extLst>
              <p:ext uri="{D42A27DB-BD31-4B8C-83A1-F6EECF244321}">
                <p14:modId xmlns:p14="http://schemas.microsoft.com/office/powerpoint/2010/main" val="3057987703"/>
              </p:ext>
            </p:extLst>
          </p:nvPr>
        </p:nvGraphicFramePr>
        <p:xfrm>
          <a:off x="1812925" y="2957830"/>
          <a:ext cx="3902075" cy="3337560"/>
        </p:xfrm>
        <a:graphic>
          <a:graphicData uri="http://schemas.openxmlformats.org/drawingml/2006/table">
            <a:tbl>
              <a:tblPr firstRow="1" bandRow="1">
                <a:tableStyleId>{7DF18680-E054-41AD-8BC1-D1AEF772440D}</a:tableStyleId>
              </a:tblPr>
              <a:tblGrid>
                <a:gridCol w="1892300">
                  <a:extLst>
                    <a:ext uri="{9D8B030D-6E8A-4147-A177-3AD203B41FA5}">
                      <a16:colId xmlns:a16="http://schemas.microsoft.com/office/drawing/2014/main" val="215262528"/>
                    </a:ext>
                  </a:extLst>
                </a:gridCol>
                <a:gridCol w="2009775">
                  <a:extLst>
                    <a:ext uri="{9D8B030D-6E8A-4147-A177-3AD203B41FA5}">
                      <a16:colId xmlns:a16="http://schemas.microsoft.com/office/drawing/2014/main" val="3543887502"/>
                    </a:ext>
                  </a:extLst>
                </a:gridCol>
              </a:tblGrid>
              <a:tr h="370840">
                <a:tc>
                  <a:txBody>
                    <a:bodyPr/>
                    <a:lstStyle/>
                    <a:p>
                      <a:r>
                        <a:rPr kumimoji="1" lang="ja-JP" altLang="en-US" dirty="0"/>
                        <a:t>　年齢</a:t>
                      </a:r>
                    </a:p>
                  </a:txBody>
                  <a:tcPr/>
                </a:tc>
                <a:tc>
                  <a:txBody>
                    <a:bodyPr/>
                    <a:lstStyle/>
                    <a:p>
                      <a:r>
                        <a:rPr kumimoji="1" lang="ja-JP" altLang="en-US" dirty="0"/>
                        <a:t>　平均利用時間</a:t>
                      </a:r>
                    </a:p>
                  </a:txBody>
                  <a:tcPr/>
                </a:tc>
                <a:extLst>
                  <a:ext uri="{0D108BD9-81ED-4DB2-BD59-A6C34878D82A}">
                    <a16:rowId xmlns:a16="http://schemas.microsoft.com/office/drawing/2014/main" val="2732067744"/>
                  </a:ext>
                </a:extLst>
              </a:tr>
              <a:tr h="370840">
                <a:tc>
                  <a:txBody>
                    <a:bodyPr/>
                    <a:lstStyle/>
                    <a:p>
                      <a:r>
                        <a:rPr kumimoji="1" lang="en-US" altLang="ja-JP" dirty="0"/>
                        <a:t>2</a:t>
                      </a:r>
                      <a:r>
                        <a:rPr kumimoji="1" lang="ja-JP" altLang="en-US" dirty="0"/>
                        <a:t>歳（</a:t>
                      </a:r>
                      <a:r>
                        <a:rPr kumimoji="1" lang="en-US" altLang="ja-JP" dirty="0"/>
                        <a:t>n=71)</a:t>
                      </a:r>
                      <a:endParaRPr kumimoji="1" lang="ja-JP" altLang="en-US" dirty="0"/>
                    </a:p>
                  </a:txBody>
                  <a:tcPr/>
                </a:tc>
                <a:tc>
                  <a:txBody>
                    <a:bodyPr/>
                    <a:lstStyle/>
                    <a:p>
                      <a:pPr algn="r"/>
                      <a:r>
                        <a:rPr kumimoji="1" lang="en-US" altLang="ja-JP" dirty="0"/>
                        <a:t>67.4</a:t>
                      </a:r>
                      <a:r>
                        <a:rPr kumimoji="1" lang="ja-JP" altLang="en-US" dirty="0"/>
                        <a:t>分</a:t>
                      </a:r>
                    </a:p>
                  </a:txBody>
                  <a:tcPr/>
                </a:tc>
                <a:extLst>
                  <a:ext uri="{0D108BD9-81ED-4DB2-BD59-A6C34878D82A}">
                    <a16:rowId xmlns:a16="http://schemas.microsoft.com/office/drawing/2014/main" val="2296462315"/>
                  </a:ext>
                </a:extLst>
              </a:tr>
              <a:tr h="370840">
                <a:tc>
                  <a:txBody>
                    <a:bodyPr/>
                    <a:lstStyle/>
                    <a:p>
                      <a:r>
                        <a:rPr kumimoji="1" lang="en-US" altLang="ja-JP" dirty="0"/>
                        <a:t>3</a:t>
                      </a:r>
                      <a:r>
                        <a:rPr kumimoji="1" lang="ja-JP" altLang="en-US" dirty="0"/>
                        <a:t>歳</a:t>
                      </a:r>
                      <a:r>
                        <a:rPr kumimoji="1" lang="en-US" altLang="ja-JP" dirty="0"/>
                        <a:t> </a:t>
                      </a:r>
                      <a:r>
                        <a:rPr kumimoji="1" lang="ja-JP" altLang="en-US" dirty="0"/>
                        <a:t>（</a:t>
                      </a:r>
                      <a:r>
                        <a:rPr kumimoji="1" lang="en-US" altLang="ja-JP" dirty="0"/>
                        <a:t>n=110</a:t>
                      </a:r>
                      <a:r>
                        <a:rPr kumimoji="1" lang="ja-JP" altLang="en-US" dirty="0"/>
                        <a:t>）</a:t>
                      </a:r>
                      <a:endParaRPr kumimoji="1" lang="en-US" altLang="ja-JP" dirty="0"/>
                    </a:p>
                  </a:txBody>
                  <a:tcPr/>
                </a:tc>
                <a:tc>
                  <a:txBody>
                    <a:bodyPr/>
                    <a:lstStyle/>
                    <a:p>
                      <a:pPr algn="r"/>
                      <a:r>
                        <a:rPr kumimoji="1" lang="en-US" altLang="ja-JP" b="1" dirty="0">
                          <a:solidFill>
                            <a:srgbClr val="FF0000"/>
                          </a:solidFill>
                        </a:rPr>
                        <a:t>88.8</a:t>
                      </a:r>
                      <a:r>
                        <a:rPr kumimoji="1" lang="ja-JP" altLang="en-US" b="1" dirty="0">
                          <a:solidFill>
                            <a:srgbClr val="FF0000"/>
                          </a:solidFill>
                        </a:rPr>
                        <a:t>分</a:t>
                      </a:r>
                      <a:endParaRPr kumimoji="1" lang="en-US" altLang="ja-JP" b="1" dirty="0">
                        <a:solidFill>
                          <a:srgbClr val="FF0000"/>
                        </a:solidFill>
                      </a:endParaRPr>
                    </a:p>
                  </a:txBody>
                  <a:tcPr/>
                </a:tc>
                <a:extLst>
                  <a:ext uri="{0D108BD9-81ED-4DB2-BD59-A6C34878D82A}">
                    <a16:rowId xmlns:a16="http://schemas.microsoft.com/office/drawing/2014/main" val="1639555394"/>
                  </a:ext>
                </a:extLst>
              </a:tr>
              <a:tr h="370840">
                <a:tc>
                  <a:txBody>
                    <a:bodyPr/>
                    <a:lstStyle/>
                    <a:p>
                      <a:r>
                        <a:rPr kumimoji="1" lang="en-US" altLang="ja-JP" dirty="0"/>
                        <a:t>4</a:t>
                      </a:r>
                      <a:r>
                        <a:rPr kumimoji="1" lang="ja-JP" altLang="en-US" dirty="0"/>
                        <a:t>歳（</a:t>
                      </a:r>
                      <a:r>
                        <a:rPr kumimoji="1" lang="en-US" altLang="ja-JP" dirty="0"/>
                        <a:t>n=117</a:t>
                      </a:r>
                      <a:r>
                        <a:rPr kumimoji="1" lang="ja-JP" altLang="en-US" dirty="0"/>
                        <a:t>）</a:t>
                      </a:r>
                    </a:p>
                  </a:txBody>
                  <a:tcPr/>
                </a:tc>
                <a:tc>
                  <a:txBody>
                    <a:bodyPr/>
                    <a:lstStyle/>
                    <a:p>
                      <a:pPr algn="r"/>
                      <a:r>
                        <a:rPr kumimoji="1" lang="en-US" altLang="ja-JP" dirty="0"/>
                        <a:t>69.4</a:t>
                      </a:r>
                      <a:r>
                        <a:rPr kumimoji="1" lang="ja-JP" altLang="en-US" dirty="0"/>
                        <a:t>分</a:t>
                      </a:r>
                      <a:endParaRPr kumimoji="1" lang="en-US" altLang="ja-JP" dirty="0"/>
                    </a:p>
                  </a:txBody>
                  <a:tcPr/>
                </a:tc>
                <a:extLst>
                  <a:ext uri="{0D108BD9-81ED-4DB2-BD59-A6C34878D82A}">
                    <a16:rowId xmlns:a16="http://schemas.microsoft.com/office/drawing/2014/main" val="52030089"/>
                  </a:ext>
                </a:extLst>
              </a:tr>
              <a:tr h="370840">
                <a:tc>
                  <a:txBody>
                    <a:bodyPr/>
                    <a:lstStyle/>
                    <a:p>
                      <a:r>
                        <a:rPr kumimoji="1" lang="en-US" altLang="ja-JP" dirty="0"/>
                        <a:t>5</a:t>
                      </a:r>
                      <a:r>
                        <a:rPr kumimoji="1" lang="ja-JP" altLang="en-US" dirty="0"/>
                        <a:t>歳（</a:t>
                      </a:r>
                      <a:r>
                        <a:rPr kumimoji="1" lang="en-US" altLang="ja-JP" dirty="0"/>
                        <a:t>n=144</a:t>
                      </a:r>
                      <a:r>
                        <a:rPr kumimoji="1" lang="ja-JP" altLang="en-US" dirty="0"/>
                        <a:t>）</a:t>
                      </a:r>
                    </a:p>
                  </a:txBody>
                  <a:tcPr/>
                </a:tc>
                <a:tc>
                  <a:txBody>
                    <a:bodyPr/>
                    <a:lstStyle/>
                    <a:p>
                      <a:pPr algn="r"/>
                      <a:r>
                        <a:rPr kumimoji="1" lang="en-US" altLang="ja-JP" dirty="0"/>
                        <a:t>77.0</a:t>
                      </a:r>
                      <a:r>
                        <a:rPr kumimoji="1" lang="ja-JP" altLang="en-US" dirty="0"/>
                        <a:t>分</a:t>
                      </a:r>
                    </a:p>
                  </a:txBody>
                  <a:tcPr/>
                </a:tc>
                <a:extLst>
                  <a:ext uri="{0D108BD9-81ED-4DB2-BD59-A6C34878D82A}">
                    <a16:rowId xmlns:a16="http://schemas.microsoft.com/office/drawing/2014/main" val="1252599847"/>
                  </a:ext>
                </a:extLst>
              </a:tr>
              <a:tr h="370840">
                <a:tc>
                  <a:txBody>
                    <a:bodyPr/>
                    <a:lstStyle/>
                    <a:p>
                      <a:r>
                        <a:rPr kumimoji="1" lang="en-US" altLang="ja-JP" dirty="0"/>
                        <a:t>6</a:t>
                      </a:r>
                      <a:r>
                        <a:rPr kumimoji="1" lang="ja-JP" altLang="en-US" dirty="0"/>
                        <a:t>歳（</a:t>
                      </a:r>
                      <a:r>
                        <a:rPr kumimoji="1" lang="en-US" altLang="ja-JP" dirty="0"/>
                        <a:t>n=166</a:t>
                      </a:r>
                      <a:r>
                        <a:rPr kumimoji="1" lang="ja-JP" altLang="en-US" dirty="0"/>
                        <a:t>）</a:t>
                      </a:r>
                    </a:p>
                  </a:txBody>
                  <a:tcPr/>
                </a:tc>
                <a:tc>
                  <a:txBody>
                    <a:bodyPr/>
                    <a:lstStyle/>
                    <a:p>
                      <a:pPr algn="r"/>
                      <a:r>
                        <a:rPr kumimoji="1" lang="en-US" altLang="ja-JP" dirty="0"/>
                        <a:t>76.3</a:t>
                      </a:r>
                      <a:r>
                        <a:rPr kumimoji="1" lang="ja-JP" altLang="en-US" dirty="0"/>
                        <a:t>分</a:t>
                      </a:r>
                    </a:p>
                  </a:txBody>
                  <a:tcPr/>
                </a:tc>
                <a:extLst>
                  <a:ext uri="{0D108BD9-81ED-4DB2-BD59-A6C34878D82A}">
                    <a16:rowId xmlns:a16="http://schemas.microsoft.com/office/drawing/2014/main" val="861521041"/>
                  </a:ext>
                </a:extLst>
              </a:tr>
              <a:tr h="370840">
                <a:tc>
                  <a:txBody>
                    <a:bodyPr/>
                    <a:lstStyle/>
                    <a:p>
                      <a:r>
                        <a:rPr kumimoji="1" lang="en-US" altLang="ja-JP" dirty="0"/>
                        <a:t>7</a:t>
                      </a:r>
                      <a:r>
                        <a:rPr kumimoji="1" lang="ja-JP" altLang="en-US" dirty="0"/>
                        <a:t>歳（</a:t>
                      </a:r>
                      <a:r>
                        <a:rPr kumimoji="1" lang="en-US" altLang="ja-JP" dirty="0"/>
                        <a:t>n=189</a:t>
                      </a:r>
                      <a:r>
                        <a:rPr kumimoji="1" lang="ja-JP" altLang="en-US" dirty="0"/>
                        <a:t>）</a:t>
                      </a:r>
                    </a:p>
                  </a:txBody>
                  <a:tcPr/>
                </a:tc>
                <a:tc>
                  <a:txBody>
                    <a:bodyPr/>
                    <a:lstStyle/>
                    <a:p>
                      <a:pPr algn="r"/>
                      <a:r>
                        <a:rPr kumimoji="1" lang="en-US" altLang="ja-JP" dirty="0"/>
                        <a:t>85.1</a:t>
                      </a:r>
                      <a:r>
                        <a:rPr kumimoji="1" lang="ja-JP" altLang="en-US" dirty="0"/>
                        <a:t>分</a:t>
                      </a:r>
                    </a:p>
                  </a:txBody>
                  <a:tcPr/>
                </a:tc>
                <a:extLst>
                  <a:ext uri="{0D108BD9-81ED-4DB2-BD59-A6C34878D82A}">
                    <a16:rowId xmlns:a16="http://schemas.microsoft.com/office/drawing/2014/main" val="1823702774"/>
                  </a:ext>
                </a:extLst>
              </a:tr>
              <a:tr h="370840">
                <a:tc>
                  <a:txBody>
                    <a:bodyPr/>
                    <a:lstStyle/>
                    <a:p>
                      <a:r>
                        <a:rPr kumimoji="1" lang="en-US" altLang="ja-JP" dirty="0"/>
                        <a:t>8</a:t>
                      </a:r>
                      <a:r>
                        <a:rPr kumimoji="1" lang="ja-JP" altLang="en-US" dirty="0"/>
                        <a:t>歳（</a:t>
                      </a:r>
                      <a:r>
                        <a:rPr kumimoji="1" lang="en-US" altLang="ja-JP" dirty="0"/>
                        <a:t>n=210</a:t>
                      </a:r>
                      <a:r>
                        <a:rPr kumimoji="1" lang="ja-JP" altLang="en-US" dirty="0"/>
                        <a:t>）</a:t>
                      </a:r>
                    </a:p>
                  </a:txBody>
                  <a:tcPr/>
                </a:tc>
                <a:tc>
                  <a:txBody>
                    <a:bodyPr/>
                    <a:lstStyle/>
                    <a:p>
                      <a:pPr algn="r"/>
                      <a:r>
                        <a:rPr kumimoji="1" lang="en-US" altLang="ja-JP" dirty="0"/>
                        <a:t>97.4</a:t>
                      </a:r>
                      <a:r>
                        <a:rPr kumimoji="1" lang="ja-JP" altLang="en-US" dirty="0"/>
                        <a:t>分</a:t>
                      </a:r>
                    </a:p>
                  </a:txBody>
                  <a:tcPr/>
                </a:tc>
                <a:extLst>
                  <a:ext uri="{0D108BD9-81ED-4DB2-BD59-A6C34878D82A}">
                    <a16:rowId xmlns:a16="http://schemas.microsoft.com/office/drawing/2014/main" val="743418935"/>
                  </a:ext>
                </a:extLst>
              </a:tr>
              <a:tr h="370840">
                <a:tc>
                  <a:txBody>
                    <a:bodyPr/>
                    <a:lstStyle/>
                    <a:p>
                      <a:r>
                        <a:rPr kumimoji="1" lang="en-US" altLang="ja-JP" dirty="0"/>
                        <a:t>9</a:t>
                      </a:r>
                      <a:r>
                        <a:rPr kumimoji="1" lang="ja-JP" altLang="en-US" dirty="0"/>
                        <a:t>歳（</a:t>
                      </a:r>
                      <a:r>
                        <a:rPr kumimoji="1" lang="en-US" altLang="ja-JP" dirty="0"/>
                        <a:t>n=227</a:t>
                      </a:r>
                      <a:r>
                        <a:rPr kumimoji="1" lang="ja-JP" altLang="en-US" dirty="0"/>
                        <a:t>）</a:t>
                      </a:r>
                    </a:p>
                  </a:txBody>
                  <a:tcPr/>
                </a:tc>
                <a:tc>
                  <a:txBody>
                    <a:bodyPr/>
                    <a:lstStyle/>
                    <a:p>
                      <a:pPr algn="r"/>
                      <a:r>
                        <a:rPr kumimoji="1" lang="en-US" altLang="ja-JP" dirty="0"/>
                        <a:t>101</a:t>
                      </a:r>
                      <a:r>
                        <a:rPr kumimoji="1" lang="ja-JP" altLang="en-US" dirty="0"/>
                        <a:t>分</a:t>
                      </a:r>
                    </a:p>
                  </a:txBody>
                  <a:tcPr/>
                </a:tc>
                <a:extLst>
                  <a:ext uri="{0D108BD9-81ED-4DB2-BD59-A6C34878D82A}">
                    <a16:rowId xmlns:a16="http://schemas.microsoft.com/office/drawing/2014/main" val="141508552"/>
                  </a:ext>
                </a:extLst>
              </a:tr>
            </a:tbl>
          </a:graphicData>
        </a:graphic>
      </p:graphicFrame>
      <p:sp>
        <p:nvSpPr>
          <p:cNvPr id="5" name="四角形: 角を丸くする 4">
            <a:extLst>
              <a:ext uri="{FF2B5EF4-FFF2-40B4-BE49-F238E27FC236}">
                <a16:creationId xmlns:a16="http://schemas.microsoft.com/office/drawing/2014/main" id="{037E997F-69ED-4776-B11F-BA50E7D2EDB1}"/>
              </a:ext>
            </a:extLst>
          </p:cNvPr>
          <p:cNvSpPr/>
          <p:nvPr/>
        </p:nvSpPr>
        <p:spPr>
          <a:xfrm>
            <a:off x="6575656" y="3476884"/>
            <a:ext cx="5197475" cy="24904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a:t>インターネットの平均利用時間は、</a:t>
            </a:r>
            <a:endParaRPr kumimoji="1" lang="en-US" altLang="ja-JP" sz="3600" dirty="0"/>
          </a:p>
          <a:p>
            <a:pPr algn="ctr"/>
            <a:r>
              <a:rPr kumimoji="1" lang="ja-JP" altLang="en-US" sz="3600" dirty="0"/>
              <a:t>年齢とともに増加傾向</a:t>
            </a:r>
          </a:p>
        </p:txBody>
      </p:sp>
      <p:sp>
        <p:nvSpPr>
          <p:cNvPr id="7" name="四角形: 角を丸くする 6">
            <a:extLst>
              <a:ext uri="{FF2B5EF4-FFF2-40B4-BE49-F238E27FC236}">
                <a16:creationId xmlns:a16="http://schemas.microsoft.com/office/drawing/2014/main" id="{B45B89E1-D5EC-4D2F-A11F-EB472BE45C4D}"/>
              </a:ext>
            </a:extLst>
          </p:cNvPr>
          <p:cNvSpPr/>
          <p:nvPr/>
        </p:nvSpPr>
        <p:spPr>
          <a:xfrm>
            <a:off x="9230650" y="125275"/>
            <a:ext cx="2689934" cy="5247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ディスカッション資料</a:t>
            </a:r>
          </a:p>
        </p:txBody>
      </p:sp>
      <p:sp>
        <p:nvSpPr>
          <p:cNvPr id="8" name="スライド番号プレースホルダー 7">
            <a:extLst>
              <a:ext uri="{FF2B5EF4-FFF2-40B4-BE49-F238E27FC236}">
                <a16:creationId xmlns:a16="http://schemas.microsoft.com/office/drawing/2014/main" id="{1FB73A7E-A3CC-47BA-A697-2BDB65ECF4F2}"/>
              </a:ext>
            </a:extLst>
          </p:cNvPr>
          <p:cNvSpPr>
            <a:spLocks noGrp="1"/>
          </p:cNvSpPr>
          <p:nvPr>
            <p:ph type="sldNum" sz="quarter" idx="12"/>
          </p:nvPr>
        </p:nvSpPr>
        <p:spPr/>
        <p:txBody>
          <a:bodyPr/>
          <a:lstStyle/>
          <a:p>
            <a:fld id="{69E57DC2-970A-4B3E-BB1C-7A09969E49DF}" type="slidenum">
              <a:rPr lang="en-US" smtClean="0"/>
              <a:t>19</a:t>
            </a:fld>
            <a:endParaRPr lang="en-US" dirty="0"/>
          </a:p>
        </p:txBody>
      </p:sp>
      <p:sp>
        <p:nvSpPr>
          <p:cNvPr id="9" name="フッター プレースホルダー 8">
            <a:extLst>
              <a:ext uri="{FF2B5EF4-FFF2-40B4-BE49-F238E27FC236}">
                <a16:creationId xmlns:a16="http://schemas.microsoft.com/office/drawing/2014/main" id="{34D788A0-2005-4442-8A4D-7CF193DA70D6}"/>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40482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EFF9D-7923-4798-9D3E-0C7C0167CCC5}"/>
              </a:ext>
            </a:extLst>
          </p:cNvPr>
          <p:cNvSpPr>
            <a:spLocks noGrp="1"/>
          </p:cNvSpPr>
          <p:nvPr>
            <p:ph type="title"/>
          </p:nvPr>
        </p:nvSpPr>
        <p:spPr/>
        <p:txBody>
          <a:bodyPr>
            <a:normAutofit fontScale="90000"/>
          </a:bodyPr>
          <a:lstStyle/>
          <a:p>
            <a:r>
              <a:rPr kumimoji="1" lang="ja-JP" altLang="en-US" sz="5400" dirty="0"/>
              <a:t>本講義の流れ</a:t>
            </a:r>
            <a:r>
              <a:rPr kumimoji="1" lang="en-US" altLang="ja-JP" sz="5400" dirty="0"/>
              <a:t>【</a:t>
            </a:r>
            <a:r>
              <a:rPr kumimoji="1" lang="ja-JP" altLang="en-US" sz="5400" dirty="0"/>
              <a:t>第</a:t>
            </a:r>
            <a:r>
              <a:rPr kumimoji="1" lang="en-US" altLang="ja-JP" sz="5400" dirty="0"/>
              <a:t>1</a:t>
            </a:r>
            <a:r>
              <a:rPr kumimoji="1" lang="ja-JP" altLang="en-US" sz="5400" dirty="0"/>
              <a:t>回・第</a:t>
            </a:r>
            <a:r>
              <a:rPr kumimoji="1" lang="en-US" altLang="ja-JP" sz="5400" dirty="0"/>
              <a:t>2</a:t>
            </a:r>
            <a:r>
              <a:rPr kumimoji="1" lang="ja-JP" altLang="en-US" sz="5400" dirty="0"/>
              <a:t>回</a:t>
            </a:r>
            <a:r>
              <a:rPr kumimoji="1" lang="en-US" altLang="ja-JP" sz="5400" dirty="0"/>
              <a:t>】</a:t>
            </a:r>
            <a:endParaRPr kumimoji="1" lang="ja-JP" altLang="en-US" sz="5400" dirty="0"/>
          </a:p>
        </p:txBody>
      </p:sp>
      <p:sp>
        <p:nvSpPr>
          <p:cNvPr id="3" name="コンテンツ プレースホルダー 2">
            <a:extLst>
              <a:ext uri="{FF2B5EF4-FFF2-40B4-BE49-F238E27FC236}">
                <a16:creationId xmlns:a16="http://schemas.microsoft.com/office/drawing/2014/main" id="{0DED9BE1-C6DD-4D15-BBEE-E5A82B778F88}"/>
              </a:ext>
            </a:extLst>
          </p:cNvPr>
          <p:cNvSpPr>
            <a:spLocks noGrp="1"/>
          </p:cNvSpPr>
          <p:nvPr>
            <p:ph idx="1"/>
          </p:nvPr>
        </p:nvSpPr>
        <p:spPr>
          <a:xfrm>
            <a:off x="1371599" y="2286000"/>
            <a:ext cx="10544175" cy="3581400"/>
          </a:xfrm>
        </p:spPr>
        <p:txBody>
          <a:bodyPr>
            <a:normAutofit/>
          </a:bodyPr>
          <a:lstStyle/>
          <a:p>
            <a:pPr marL="0" indent="0">
              <a:buNone/>
            </a:pPr>
            <a:r>
              <a:rPr lang="ja-JP" altLang="en-US" sz="3200" b="1" dirty="0"/>
              <a:t>第</a:t>
            </a:r>
            <a:r>
              <a:rPr lang="en-US" altLang="ja-JP" sz="3200" b="1" dirty="0"/>
              <a:t>1</a:t>
            </a:r>
            <a:r>
              <a:rPr lang="ja-JP" altLang="en-US" sz="3200" b="1" dirty="0"/>
              <a:t>回：子どもの発達から考える暮らしと安全・安心</a:t>
            </a:r>
            <a:endParaRPr lang="en-US" altLang="ja-JP" sz="3200" b="1" dirty="0"/>
          </a:p>
          <a:p>
            <a:pPr marL="0" indent="0">
              <a:buNone/>
            </a:pPr>
            <a:r>
              <a:rPr lang="ja-JP" altLang="en-US" sz="2800" dirty="0"/>
              <a:t>・病気や感染についての子どもの理解</a:t>
            </a:r>
            <a:endParaRPr lang="en-US" altLang="ja-JP" sz="2800" dirty="0"/>
          </a:p>
          <a:p>
            <a:pPr marL="0" indent="0">
              <a:buNone/>
            </a:pPr>
            <a:r>
              <a:rPr lang="ja-JP" altLang="en-US" sz="2800" dirty="0"/>
              <a:t>・データから見る子どもとデジタル機器との関わり</a:t>
            </a:r>
            <a:endParaRPr lang="en-US" altLang="ja-JP" sz="2800" dirty="0"/>
          </a:p>
          <a:p>
            <a:pPr marL="0" indent="0">
              <a:buNone/>
            </a:pPr>
            <a:endParaRPr kumimoji="1" lang="en-US" altLang="ja-JP" sz="2800" dirty="0"/>
          </a:p>
          <a:p>
            <a:pPr marL="0" indent="0">
              <a:buNone/>
            </a:pPr>
            <a:r>
              <a:rPr lang="ja-JP" altLang="en-US" sz="3200" b="1" dirty="0"/>
              <a:t>第２回：</a:t>
            </a:r>
            <a:r>
              <a:rPr kumimoji="1" lang="ja-JP" altLang="en-US" sz="3200" b="1" dirty="0"/>
              <a:t>子どもの生活習慣を改めて考える</a:t>
            </a:r>
            <a:endParaRPr kumimoji="1" lang="en-US" altLang="ja-JP" sz="3200" b="1" dirty="0"/>
          </a:p>
          <a:p>
            <a:pPr marL="0" indent="0">
              <a:buNone/>
            </a:pPr>
            <a:r>
              <a:rPr lang="ja-JP" altLang="en-US" sz="2800" dirty="0"/>
              <a:t>・デジタル社会と子どもの健康、メディアとの付き合い方</a:t>
            </a:r>
            <a:endParaRPr kumimoji="1" lang="ja-JP" altLang="en-US" sz="2800" dirty="0"/>
          </a:p>
        </p:txBody>
      </p:sp>
      <p:sp>
        <p:nvSpPr>
          <p:cNvPr id="5" name="スライド番号プレースホルダー 4">
            <a:extLst>
              <a:ext uri="{FF2B5EF4-FFF2-40B4-BE49-F238E27FC236}">
                <a16:creationId xmlns:a16="http://schemas.microsoft.com/office/drawing/2014/main" id="{268C83FC-F7F7-4A95-AC48-20E2CC962E14}"/>
              </a:ext>
            </a:extLst>
          </p:cNvPr>
          <p:cNvSpPr>
            <a:spLocks noGrp="1"/>
          </p:cNvSpPr>
          <p:nvPr>
            <p:ph type="sldNum" sz="quarter" idx="12"/>
          </p:nvPr>
        </p:nvSpPr>
        <p:spPr/>
        <p:txBody>
          <a:bodyPr/>
          <a:lstStyle/>
          <a:p>
            <a:fld id="{69E57DC2-970A-4B3E-BB1C-7A09969E49DF}" type="slidenum">
              <a:rPr lang="en-US" smtClean="0"/>
              <a:t>2</a:t>
            </a:fld>
            <a:endParaRPr lang="en-US" dirty="0"/>
          </a:p>
        </p:txBody>
      </p:sp>
      <p:sp>
        <p:nvSpPr>
          <p:cNvPr id="6" name="フッター プレースホルダー 5">
            <a:extLst>
              <a:ext uri="{FF2B5EF4-FFF2-40B4-BE49-F238E27FC236}">
                <a16:creationId xmlns:a16="http://schemas.microsoft.com/office/drawing/2014/main" id="{257C3B33-0E85-465F-AE20-0F5015E3875B}"/>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504420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1850E-3A23-4F76-97FB-E4937520E0D0}"/>
              </a:ext>
            </a:extLst>
          </p:cNvPr>
          <p:cNvSpPr>
            <a:spLocks noGrp="1"/>
          </p:cNvSpPr>
          <p:nvPr>
            <p:ph type="title"/>
          </p:nvPr>
        </p:nvSpPr>
        <p:spPr/>
        <p:txBody>
          <a:bodyPr/>
          <a:lstStyle/>
          <a:p>
            <a:r>
              <a:rPr kumimoji="1" lang="ja-JP" altLang="en-US"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子どもたちを取り巻くネット環境（</a:t>
            </a:r>
            <a:r>
              <a:rPr kumimoji="1" lang="en-US" altLang="ja-JP"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0</a:t>
            </a:r>
            <a:r>
              <a:rPr kumimoji="1" lang="ja-JP" altLang="en-US"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a:t>
            </a:r>
            <a:r>
              <a:rPr kumimoji="1" lang="en-US" altLang="ja-JP"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9</a:t>
            </a:r>
            <a:r>
              <a:rPr kumimoji="1" lang="ja-JP" altLang="en-US"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歳）④</a:t>
            </a:r>
            <a:br>
              <a:rPr kumimoji="1" lang="en-US" altLang="ja-JP" sz="3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br>
            <a:r>
              <a:rPr kumimoji="1" lang="ja-JP" altLang="en-US" sz="2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低年齢層の子供のインターネット利用環境実態調査　調査結果（概要）</a:t>
            </a:r>
            <a:br>
              <a:rPr kumimoji="1" lang="en-US" altLang="ja-JP" sz="2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br>
            <a:r>
              <a:rPr kumimoji="1" lang="ja-JP" altLang="en-US" sz="2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令和２年</a:t>
            </a:r>
            <a:r>
              <a:rPr kumimoji="1" lang="en-US" altLang="ja-JP" sz="2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4</a:t>
            </a:r>
            <a:r>
              <a:rPr kumimoji="1" lang="ja-JP" altLang="en-US" sz="2200" b="0" i="0" u="none" strike="noStrike" kern="1200" cap="none" spc="0" normalizeH="0" baseline="0" noProof="0" dirty="0">
                <a:ln>
                  <a:noFill/>
                </a:ln>
                <a:solidFill>
                  <a:srgbClr val="191B0E"/>
                </a:solidFill>
                <a:effectLst/>
                <a:uLnTx/>
                <a:uFillTx/>
                <a:latin typeface="Franklin Gothic Book" panose="020B0503020102020204"/>
                <a:ea typeface="メイリオ" panose="020B0604030504040204" pitchFamily="50" charset="-128"/>
                <a:cs typeface="+mj-cs"/>
              </a:rPr>
              <a:t>月内閣府</a:t>
            </a:r>
            <a:endParaRPr kumimoji="1" lang="ja-JP" altLang="en-US" dirty="0"/>
          </a:p>
        </p:txBody>
      </p:sp>
      <p:sp>
        <p:nvSpPr>
          <p:cNvPr id="3" name="コンテンツ プレースホルダー 2">
            <a:extLst>
              <a:ext uri="{FF2B5EF4-FFF2-40B4-BE49-F238E27FC236}">
                <a16:creationId xmlns:a16="http://schemas.microsoft.com/office/drawing/2014/main" id="{C33CAAE6-71D8-4C5B-B54D-AAB6ED73993B}"/>
              </a:ext>
            </a:extLst>
          </p:cNvPr>
          <p:cNvSpPr>
            <a:spLocks noGrp="1"/>
          </p:cNvSpPr>
          <p:nvPr>
            <p:ph idx="1"/>
          </p:nvPr>
        </p:nvSpPr>
        <p:spPr>
          <a:xfrm>
            <a:off x="1095375" y="2286000"/>
            <a:ext cx="11096625" cy="4457700"/>
          </a:xfrm>
        </p:spPr>
        <p:txBody>
          <a:bodyPr>
            <a:normAutofit/>
          </a:bodyPr>
          <a:lstStyle/>
          <a:p>
            <a:r>
              <a:rPr lang="ja-JP" altLang="en-US" sz="2400" dirty="0"/>
              <a:t>０～９歳の子どもの保護者のうち、</a:t>
            </a:r>
            <a:r>
              <a:rPr lang="ja-JP" altLang="en-US" sz="2400" b="1" dirty="0"/>
              <a:t>ルールを決めている</a:t>
            </a:r>
            <a:r>
              <a:rPr lang="ja-JP" altLang="en-US" sz="2400" dirty="0"/>
              <a:t>との回答は</a:t>
            </a:r>
            <a:r>
              <a:rPr lang="en-US" altLang="ja-JP" sz="2400" dirty="0"/>
              <a:t>81.9</a:t>
            </a:r>
            <a:r>
              <a:rPr lang="ja-JP" altLang="en-US" sz="2400" dirty="0"/>
              <a:t>％</a:t>
            </a:r>
            <a:endParaRPr lang="en-US" altLang="ja-JP" sz="2400" dirty="0"/>
          </a:p>
          <a:p>
            <a:r>
              <a:rPr lang="ja-JP" altLang="en-US" sz="2400" dirty="0"/>
              <a:t>子どもの年齢が上がるとともに、割合は増加傾向</a:t>
            </a:r>
            <a:endParaRPr lang="en-US" altLang="ja-JP" sz="2400" dirty="0"/>
          </a:p>
          <a:p>
            <a:r>
              <a:rPr lang="ja-JP" altLang="en-US" sz="2400" dirty="0"/>
              <a:t>０～９歳の子どもがスマートフォンを利用する保護者の</a:t>
            </a:r>
            <a:r>
              <a:rPr lang="en-US" altLang="ja-JP" sz="2400" dirty="0"/>
              <a:t>98.1</a:t>
            </a:r>
            <a:r>
              <a:rPr lang="ja-JP" altLang="en-US" sz="2400" dirty="0"/>
              <a:t>％は、子どものネット利用を管理</a:t>
            </a:r>
            <a:endParaRPr lang="en-US" altLang="ja-JP" sz="2400" dirty="0"/>
          </a:p>
          <a:p>
            <a:pPr marL="0" indent="0">
              <a:buNone/>
            </a:pPr>
            <a:r>
              <a:rPr lang="ja-JP" altLang="en-US" sz="2400" dirty="0"/>
              <a:t>　　　・大人の目の届く範囲で使わせている（</a:t>
            </a:r>
            <a:r>
              <a:rPr lang="en-US" altLang="ja-JP" sz="2400" dirty="0"/>
              <a:t>90.2</a:t>
            </a:r>
            <a:r>
              <a:rPr lang="ja-JP" altLang="en-US" sz="2400" dirty="0"/>
              <a:t>％）</a:t>
            </a:r>
            <a:endParaRPr lang="en-US" altLang="ja-JP" sz="2400" dirty="0"/>
          </a:p>
          <a:p>
            <a:pPr marL="0" indent="0">
              <a:buNone/>
            </a:pPr>
            <a:r>
              <a:rPr lang="ja-JP" altLang="en-US" sz="2400" dirty="0"/>
              <a:t>　　　・利用する際に時間や場所を指定している（</a:t>
            </a:r>
            <a:r>
              <a:rPr lang="en-US" altLang="ja-JP" sz="2400" dirty="0"/>
              <a:t>57.1</a:t>
            </a:r>
            <a:r>
              <a:rPr lang="ja-JP" altLang="en-US" sz="2400" dirty="0"/>
              <a:t>％）</a:t>
            </a:r>
            <a:endParaRPr lang="en-US" altLang="ja-JP" sz="2400" dirty="0"/>
          </a:p>
          <a:p>
            <a:pPr marL="0" indent="0">
              <a:buNone/>
            </a:pPr>
            <a:r>
              <a:rPr lang="ja-JP" altLang="en-US" sz="2400" dirty="0"/>
              <a:t>　　　・子どものネット利用状況を把握している（</a:t>
            </a:r>
            <a:r>
              <a:rPr lang="en-US" altLang="ja-JP" sz="2400" dirty="0"/>
              <a:t>23.9</a:t>
            </a:r>
            <a:r>
              <a:rPr lang="ja-JP" altLang="en-US" sz="2400" dirty="0"/>
              <a:t>％）</a:t>
            </a:r>
            <a:endParaRPr lang="en-US" altLang="ja-JP" sz="2400" dirty="0"/>
          </a:p>
          <a:p>
            <a:pPr marL="0" indent="0">
              <a:buNone/>
            </a:pPr>
            <a:r>
              <a:rPr lang="ja-JP" altLang="en-US" sz="2400" dirty="0"/>
              <a:t>　　　・子ども向けの危機などを使わせている（</a:t>
            </a:r>
            <a:r>
              <a:rPr lang="en-US" altLang="ja-JP" sz="2400" dirty="0"/>
              <a:t>14.8</a:t>
            </a:r>
            <a:r>
              <a:rPr lang="ja-JP" altLang="en-US" sz="2400" dirty="0"/>
              <a:t>％）</a:t>
            </a:r>
            <a:endParaRPr lang="en-US" altLang="ja-JP" sz="2400" dirty="0"/>
          </a:p>
        </p:txBody>
      </p:sp>
      <p:sp>
        <p:nvSpPr>
          <p:cNvPr id="5" name="スライド番号プレースホルダー 4">
            <a:extLst>
              <a:ext uri="{FF2B5EF4-FFF2-40B4-BE49-F238E27FC236}">
                <a16:creationId xmlns:a16="http://schemas.microsoft.com/office/drawing/2014/main" id="{6C243358-9217-49C4-9EAC-07D85667B13B}"/>
              </a:ext>
            </a:extLst>
          </p:cNvPr>
          <p:cNvSpPr>
            <a:spLocks noGrp="1"/>
          </p:cNvSpPr>
          <p:nvPr>
            <p:ph type="sldNum" sz="quarter" idx="12"/>
          </p:nvPr>
        </p:nvSpPr>
        <p:spPr/>
        <p:txBody>
          <a:bodyPr/>
          <a:lstStyle/>
          <a:p>
            <a:fld id="{69E57DC2-970A-4B3E-BB1C-7A09969E49DF}" type="slidenum">
              <a:rPr lang="en-US" smtClean="0"/>
              <a:t>20</a:t>
            </a:fld>
            <a:endParaRPr lang="en-US" dirty="0"/>
          </a:p>
        </p:txBody>
      </p:sp>
      <p:sp>
        <p:nvSpPr>
          <p:cNvPr id="6" name="フッター プレースホルダー 5">
            <a:extLst>
              <a:ext uri="{FF2B5EF4-FFF2-40B4-BE49-F238E27FC236}">
                <a16:creationId xmlns:a16="http://schemas.microsoft.com/office/drawing/2014/main" id="{D8FB56BA-F07B-416A-B500-CE72C3BA81E9}"/>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1824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56C295-362F-48D1-8DB8-6B8E6245624B}"/>
              </a:ext>
            </a:extLst>
          </p:cNvPr>
          <p:cNvSpPr>
            <a:spLocks noGrp="1"/>
          </p:cNvSpPr>
          <p:nvPr>
            <p:ph type="title"/>
          </p:nvPr>
        </p:nvSpPr>
        <p:spPr>
          <a:xfrm>
            <a:off x="1371600" y="685800"/>
            <a:ext cx="9601200" cy="1014214"/>
          </a:xfrm>
        </p:spPr>
        <p:txBody>
          <a:bodyPr>
            <a:normAutofit fontScale="90000"/>
          </a:bodyPr>
          <a:lstStyle/>
          <a:p>
            <a:r>
              <a:rPr kumimoji="1" lang="en-US" altLang="ja-JP" dirty="0"/>
              <a:t>2</a:t>
            </a:r>
            <a:r>
              <a:rPr kumimoji="1" lang="ja-JP" altLang="en-US" dirty="0"/>
              <a:t>歳児の</a:t>
            </a:r>
            <a:r>
              <a:rPr kumimoji="1" lang="en-US" altLang="ja-JP" dirty="0"/>
              <a:t>1</a:t>
            </a:r>
            <a:r>
              <a:rPr kumimoji="1" lang="ja-JP" altLang="en-US" dirty="0"/>
              <a:t>割超がもう「スマホ依存」①</a:t>
            </a:r>
          </a:p>
        </p:txBody>
      </p:sp>
      <p:sp>
        <p:nvSpPr>
          <p:cNvPr id="3" name="コンテンツ プレースホルダー 2">
            <a:extLst>
              <a:ext uri="{FF2B5EF4-FFF2-40B4-BE49-F238E27FC236}">
                <a16:creationId xmlns:a16="http://schemas.microsoft.com/office/drawing/2014/main" id="{BB1DC74C-F0D0-42DC-B306-C9B42BDE0393}"/>
              </a:ext>
            </a:extLst>
          </p:cNvPr>
          <p:cNvSpPr>
            <a:spLocks noGrp="1"/>
          </p:cNvSpPr>
          <p:nvPr>
            <p:ph idx="1"/>
          </p:nvPr>
        </p:nvSpPr>
        <p:spPr>
          <a:xfrm>
            <a:off x="1371600" y="1864311"/>
            <a:ext cx="9601200" cy="4003089"/>
          </a:xfrm>
        </p:spPr>
        <p:txBody>
          <a:bodyPr>
            <a:normAutofit/>
          </a:bodyPr>
          <a:lstStyle/>
          <a:p>
            <a:r>
              <a:rPr lang="en-US" altLang="ja-JP" sz="2800" dirty="0"/>
              <a:t>0</a:t>
            </a:r>
            <a:r>
              <a:rPr lang="ja-JP" altLang="en-US" sz="2800" dirty="0"/>
              <a:t>歳～</a:t>
            </a:r>
            <a:r>
              <a:rPr lang="en-US" altLang="ja-JP" sz="2800" dirty="0"/>
              <a:t>6</a:t>
            </a:r>
            <a:r>
              <a:rPr lang="ja-JP" altLang="en-US" sz="2800" dirty="0"/>
              <a:t>歳の第</a:t>
            </a:r>
            <a:r>
              <a:rPr lang="en-US" altLang="ja-JP" sz="2800" dirty="0"/>
              <a:t>1</a:t>
            </a:r>
            <a:r>
              <a:rPr lang="ja-JP" altLang="en-US" sz="2800" dirty="0"/>
              <a:t>子を育てる母親を対象。有効回答数</a:t>
            </a:r>
            <a:r>
              <a:rPr lang="en-US" altLang="ja-JP" sz="2800" dirty="0"/>
              <a:t>2,272</a:t>
            </a:r>
            <a:r>
              <a:rPr lang="ja-JP" altLang="en-US" sz="2800" dirty="0"/>
              <a:t>票を調査対象。調査期間は</a:t>
            </a:r>
            <a:r>
              <a:rPr lang="en-US" altLang="ja-JP" sz="2800" dirty="0"/>
              <a:t>2018</a:t>
            </a:r>
            <a:r>
              <a:rPr lang="ja-JP" altLang="en-US" sz="2800" dirty="0"/>
              <a:t>年</a:t>
            </a:r>
            <a:r>
              <a:rPr lang="en-US" altLang="ja-JP" sz="2800" dirty="0"/>
              <a:t>10</a:t>
            </a:r>
            <a:r>
              <a:rPr lang="ja-JP" altLang="en-US" sz="2800" dirty="0"/>
              <a:t>月</a:t>
            </a:r>
            <a:endParaRPr lang="en-US" altLang="ja-JP" sz="2800" dirty="0"/>
          </a:p>
          <a:p>
            <a:r>
              <a:rPr kumimoji="1" lang="en-US" altLang="ja-JP" sz="2800" dirty="0"/>
              <a:t>0</a:t>
            </a:r>
            <a:r>
              <a:rPr kumimoji="1" lang="ja-JP" altLang="en-US" sz="2800" dirty="0"/>
              <a:t>歳児を育てる母親の</a:t>
            </a:r>
            <a:r>
              <a:rPr kumimoji="1" lang="en-US" altLang="ja-JP" sz="2800" dirty="0"/>
              <a:t>34.9</a:t>
            </a:r>
            <a:r>
              <a:rPr kumimoji="1" lang="ja-JP" altLang="en-US" sz="2800" dirty="0"/>
              <a:t>％がスマホに触らせたことがあると回答</a:t>
            </a:r>
            <a:endParaRPr kumimoji="1" lang="en-US" altLang="ja-JP" sz="2800" dirty="0"/>
          </a:p>
          <a:p>
            <a:r>
              <a:rPr lang="en-US" altLang="ja-JP" sz="2800" dirty="0"/>
              <a:t>1</a:t>
            </a:r>
            <a:r>
              <a:rPr lang="ja-JP" altLang="en-US" sz="2800" dirty="0"/>
              <a:t>歳児以降では</a:t>
            </a:r>
            <a:r>
              <a:rPr lang="en-US" altLang="ja-JP" sz="2800" dirty="0"/>
              <a:t>63.0</a:t>
            </a:r>
            <a:r>
              <a:rPr lang="ja-JP" altLang="en-US" sz="2800" dirty="0"/>
              <a:t>％</a:t>
            </a:r>
            <a:endParaRPr lang="en-US" altLang="ja-JP" sz="2800" dirty="0"/>
          </a:p>
          <a:p>
            <a:pPr marL="0" indent="0">
              <a:buNone/>
            </a:pPr>
            <a:r>
              <a:rPr lang="ja-JP" altLang="en-US" sz="2400" dirty="0"/>
              <a:t>　</a:t>
            </a:r>
            <a:endParaRPr lang="en-US" altLang="ja-JP" sz="2400" dirty="0"/>
          </a:p>
          <a:p>
            <a:pPr marL="0" indent="0">
              <a:buNone/>
            </a:pPr>
            <a:endParaRPr kumimoji="1" lang="ja-JP" altLang="en-US" sz="2400" dirty="0"/>
          </a:p>
        </p:txBody>
      </p:sp>
      <p:sp>
        <p:nvSpPr>
          <p:cNvPr id="5" name="四角形: 角を丸くする 4">
            <a:extLst>
              <a:ext uri="{FF2B5EF4-FFF2-40B4-BE49-F238E27FC236}">
                <a16:creationId xmlns:a16="http://schemas.microsoft.com/office/drawing/2014/main" id="{57570570-E212-4891-8A7B-8653BA0BAFF6}"/>
              </a:ext>
            </a:extLst>
          </p:cNvPr>
          <p:cNvSpPr/>
          <p:nvPr/>
        </p:nvSpPr>
        <p:spPr>
          <a:xfrm>
            <a:off x="1084678" y="4820020"/>
            <a:ext cx="9898602" cy="56206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600" dirty="0"/>
              <a:t>髙橋良明・久保隅綾・大野志郎（</a:t>
            </a:r>
            <a:r>
              <a:rPr kumimoji="1" lang="en-US" altLang="ja-JP" sz="1600" dirty="0"/>
              <a:t>2018</a:t>
            </a:r>
            <a:r>
              <a:rPr kumimoji="1" lang="ja-JP" altLang="en-US" sz="1600" dirty="0"/>
              <a:t>）育児と</a:t>
            </a:r>
            <a:r>
              <a:rPr kumimoji="1" lang="en-US" altLang="ja-JP" sz="1600" dirty="0"/>
              <a:t>ITC</a:t>
            </a:r>
            <a:r>
              <a:rPr kumimoji="1" lang="ja-JP" altLang="en-US" sz="1600" dirty="0"/>
              <a:t>－乳幼児のスマホ依存、育児中のデジタル機器利用、育児ストレス、東京大学大学院情報学環　情報学研究　調査研究編、</a:t>
            </a:r>
            <a:r>
              <a:rPr kumimoji="1" lang="en-US" altLang="ja-JP" sz="1600" dirty="0"/>
              <a:t>36</a:t>
            </a:r>
            <a:r>
              <a:rPr kumimoji="1" lang="ja-JP" altLang="en-US" sz="1600" dirty="0"/>
              <a:t>、</a:t>
            </a:r>
            <a:r>
              <a:rPr kumimoji="1" lang="en-US" altLang="ja-JP" sz="1600" dirty="0"/>
              <a:t>197-242.</a:t>
            </a:r>
          </a:p>
        </p:txBody>
      </p:sp>
      <p:sp>
        <p:nvSpPr>
          <p:cNvPr id="6" name="スライド番号プレースホルダー 5">
            <a:extLst>
              <a:ext uri="{FF2B5EF4-FFF2-40B4-BE49-F238E27FC236}">
                <a16:creationId xmlns:a16="http://schemas.microsoft.com/office/drawing/2014/main" id="{4C8A4152-720E-4C63-ADC4-FB1D7ED8F4A4}"/>
              </a:ext>
            </a:extLst>
          </p:cNvPr>
          <p:cNvSpPr>
            <a:spLocks noGrp="1"/>
          </p:cNvSpPr>
          <p:nvPr>
            <p:ph type="sldNum" sz="quarter" idx="12"/>
          </p:nvPr>
        </p:nvSpPr>
        <p:spPr/>
        <p:txBody>
          <a:bodyPr/>
          <a:lstStyle/>
          <a:p>
            <a:fld id="{69E57DC2-970A-4B3E-BB1C-7A09969E49DF}" type="slidenum">
              <a:rPr lang="en-US" smtClean="0"/>
              <a:t>21</a:t>
            </a:fld>
            <a:endParaRPr lang="en-US" dirty="0"/>
          </a:p>
        </p:txBody>
      </p:sp>
      <p:sp>
        <p:nvSpPr>
          <p:cNvPr id="7" name="フッター プレースホルダー 6">
            <a:extLst>
              <a:ext uri="{FF2B5EF4-FFF2-40B4-BE49-F238E27FC236}">
                <a16:creationId xmlns:a16="http://schemas.microsoft.com/office/drawing/2014/main" id="{C8D4F57C-D49C-48D7-A430-D0F72F46B3FE}"/>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17415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A1C730-ADA0-48AE-B0D7-341C5C8BD921}"/>
              </a:ext>
            </a:extLst>
          </p:cNvPr>
          <p:cNvSpPr>
            <a:spLocks noGrp="1"/>
          </p:cNvSpPr>
          <p:nvPr>
            <p:ph type="title"/>
          </p:nvPr>
        </p:nvSpPr>
        <p:spPr/>
        <p:txBody>
          <a:bodyPr>
            <a:normAutofit fontScale="90000"/>
          </a:bodyPr>
          <a:lstStyle/>
          <a:p>
            <a:r>
              <a:rPr kumimoji="1" lang="en-US" altLang="ja-JP" sz="4000" dirty="0"/>
              <a:t>2</a:t>
            </a:r>
            <a:r>
              <a:rPr kumimoji="1" lang="ja-JP" altLang="en-US" sz="4000" dirty="0"/>
              <a:t>歳児の</a:t>
            </a:r>
            <a:r>
              <a:rPr kumimoji="1" lang="en-US" altLang="ja-JP" sz="4000" dirty="0"/>
              <a:t>1</a:t>
            </a:r>
            <a:r>
              <a:rPr kumimoji="1" lang="ja-JP" altLang="en-US" sz="4000" dirty="0"/>
              <a:t>割超がもう「スマホ依存」②</a:t>
            </a:r>
            <a:br>
              <a:rPr kumimoji="1" lang="en-US" altLang="ja-JP" sz="4000" dirty="0"/>
            </a:br>
            <a:br>
              <a:rPr kumimoji="1" lang="en-US" altLang="ja-JP" sz="4000" dirty="0"/>
            </a:br>
            <a:r>
              <a:rPr kumimoji="1" lang="ja-JP" altLang="en-US" sz="4000" dirty="0"/>
              <a:t>何を見せているのか？</a:t>
            </a:r>
          </a:p>
        </p:txBody>
      </p:sp>
      <p:graphicFrame>
        <p:nvGraphicFramePr>
          <p:cNvPr id="6" name="表 6">
            <a:extLst>
              <a:ext uri="{FF2B5EF4-FFF2-40B4-BE49-F238E27FC236}">
                <a16:creationId xmlns:a16="http://schemas.microsoft.com/office/drawing/2014/main" id="{E9C82196-82C6-439E-962B-6AC6E36D87CC}"/>
              </a:ext>
            </a:extLst>
          </p:cNvPr>
          <p:cNvGraphicFramePr>
            <a:graphicFrameLocks noGrp="1"/>
          </p:cNvGraphicFramePr>
          <p:nvPr>
            <p:ph idx="1"/>
            <p:extLst>
              <p:ext uri="{D42A27DB-BD31-4B8C-83A1-F6EECF244321}">
                <p14:modId xmlns:p14="http://schemas.microsoft.com/office/powerpoint/2010/main" val="3760074989"/>
              </p:ext>
            </p:extLst>
          </p:nvPr>
        </p:nvGraphicFramePr>
        <p:xfrm>
          <a:off x="1451499" y="2952271"/>
          <a:ext cx="9601200" cy="1734030"/>
        </p:xfrm>
        <a:graphic>
          <a:graphicData uri="http://schemas.openxmlformats.org/drawingml/2006/table">
            <a:tbl>
              <a:tblPr firstRow="1" bandRow="1">
                <a:tableStyleId>{7DF18680-E054-41AD-8BC1-D1AEF772440D}</a:tableStyleId>
              </a:tblPr>
              <a:tblGrid>
                <a:gridCol w="1566909">
                  <a:extLst>
                    <a:ext uri="{9D8B030D-6E8A-4147-A177-3AD203B41FA5}">
                      <a16:colId xmlns:a16="http://schemas.microsoft.com/office/drawing/2014/main" val="2735192444"/>
                    </a:ext>
                  </a:extLst>
                </a:gridCol>
                <a:gridCol w="1118586">
                  <a:extLst>
                    <a:ext uri="{9D8B030D-6E8A-4147-A177-3AD203B41FA5}">
                      <a16:colId xmlns:a16="http://schemas.microsoft.com/office/drawing/2014/main" val="911361191"/>
                    </a:ext>
                  </a:extLst>
                </a:gridCol>
                <a:gridCol w="1091953">
                  <a:extLst>
                    <a:ext uri="{9D8B030D-6E8A-4147-A177-3AD203B41FA5}">
                      <a16:colId xmlns:a16="http://schemas.microsoft.com/office/drawing/2014/main" val="2324114216"/>
                    </a:ext>
                  </a:extLst>
                </a:gridCol>
                <a:gridCol w="1100832">
                  <a:extLst>
                    <a:ext uri="{9D8B030D-6E8A-4147-A177-3AD203B41FA5}">
                      <a16:colId xmlns:a16="http://schemas.microsoft.com/office/drawing/2014/main" val="1343759019"/>
                    </a:ext>
                  </a:extLst>
                </a:gridCol>
                <a:gridCol w="1207363">
                  <a:extLst>
                    <a:ext uri="{9D8B030D-6E8A-4147-A177-3AD203B41FA5}">
                      <a16:colId xmlns:a16="http://schemas.microsoft.com/office/drawing/2014/main" val="2964469016"/>
                    </a:ext>
                  </a:extLst>
                </a:gridCol>
                <a:gridCol w="1115257">
                  <a:extLst>
                    <a:ext uri="{9D8B030D-6E8A-4147-A177-3AD203B41FA5}">
                      <a16:colId xmlns:a16="http://schemas.microsoft.com/office/drawing/2014/main" val="3118351775"/>
                    </a:ext>
                  </a:extLst>
                </a:gridCol>
                <a:gridCol w="1200150">
                  <a:extLst>
                    <a:ext uri="{9D8B030D-6E8A-4147-A177-3AD203B41FA5}">
                      <a16:colId xmlns:a16="http://schemas.microsoft.com/office/drawing/2014/main" val="1570343726"/>
                    </a:ext>
                  </a:extLst>
                </a:gridCol>
                <a:gridCol w="1200150">
                  <a:extLst>
                    <a:ext uri="{9D8B030D-6E8A-4147-A177-3AD203B41FA5}">
                      <a16:colId xmlns:a16="http://schemas.microsoft.com/office/drawing/2014/main" val="3969114385"/>
                    </a:ext>
                  </a:extLst>
                </a:gridCol>
              </a:tblGrid>
              <a:tr h="0">
                <a:tc>
                  <a:txBody>
                    <a:bodyPr/>
                    <a:lstStyle/>
                    <a:p>
                      <a:endParaRPr kumimoji="1" lang="ja-JP" altLang="en-US" dirty="0"/>
                    </a:p>
                  </a:txBody>
                  <a:tcPr/>
                </a:tc>
                <a:tc>
                  <a:txBody>
                    <a:bodyPr/>
                    <a:lstStyle/>
                    <a:p>
                      <a:pPr algn="ctr"/>
                      <a:r>
                        <a:rPr kumimoji="1" lang="en-US" altLang="ja-JP" dirty="0"/>
                        <a:t>0</a:t>
                      </a:r>
                      <a:r>
                        <a:rPr kumimoji="1" lang="ja-JP" altLang="en-US" dirty="0"/>
                        <a:t>歳</a:t>
                      </a:r>
                    </a:p>
                  </a:txBody>
                  <a:tcPr/>
                </a:tc>
                <a:tc>
                  <a:txBody>
                    <a:bodyPr/>
                    <a:lstStyle/>
                    <a:p>
                      <a:pPr algn="ctr"/>
                      <a:r>
                        <a:rPr kumimoji="1" lang="en-US" altLang="ja-JP" dirty="0"/>
                        <a:t>1</a:t>
                      </a:r>
                      <a:r>
                        <a:rPr kumimoji="1" lang="ja-JP" altLang="en-US" dirty="0"/>
                        <a:t>歳</a:t>
                      </a:r>
                    </a:p>
                  </a:txBody>
                  <a:tcPr/>
                </a:tc>
                <a:tc>
                  <a:txBody>
                    <a:bodyPr/>
                    <a:lstStyle/>
                    <a:p>
                      <a:pPr algn="ctr"/>
                      <a:r>
                        <a:rPr kumimoji="1" lang="en-US" altLang="ja-JP" dirty="0"/>
                        <a:t>2</a:t>
                      </a:r>
                      <a:r>
                        <a:rPr kumimoji="1" lang="ja-JP" altLang="en-US" dirty="0"/>
                        <a:t>歳</a:t>
                      </a:r>
                    </a:p>
                  </a:txBody>
                  <a:tcPr/>
                </a:tc>
                <a:tc>
                  <a:txBody>
                    <a:bodyPr/>
                    <a:lstStyle/>
                    <a:p>
                      <a:pPr algn="ctr"/>
                      <a:r>
                        <a:rPr kumimoji="1" lang="en-US" altLang="ja-JP" dirty="0"/>
                        <a:t>3</a:t>
                      </a:r>
                      <a:r>
                        <a:rPr kumimoji="1" lang="ja-JP" altLang="en-US" dirty="0"/>
                        <a:t>歳</a:t>
                      </a:r>
                    </a:p>
                  </a:txBody>
                  <a:tcPr/>
                </a:tc>
                <a:tc>
                  <a:txBody>
                    <a:bodyPr/>
                    <a:lstStyle/>
                    <a:p>
                      <a:pPr algn="ctr"/>
                      <a:r>
                        <a:rPr kumimoji="1" lang="en-US" altLang="ja-JP" dirty="0"/>
                        <a:t>4</a:t>
                      </a:r>
                      <a:r>
                        <a:rPr kumimoji="1" lang="ja-JP" altLang="en-US" dirty="0"/>
                        <a:t>歳</a:t>
                      </a:r>
                    </a:p>
                  </a:txBody>
                  <a:tcPr/>
                </a:tc>
                <a:tc>
                  <a:txBody>
                    <a:bodyPr/>
                    <a:lstStyle/>
                    <a:p>
                      <a:pPr algn="ctr"/>
                      <a:r>
                        <a:rPr kumimoji="1" lang="en-US" altLang="ja-JP" dirty="0"/>
                        <a:t>5</a:t>
                      </a:r>
                      <a:r>
                        <a:rPr kumimoji="1" lang="ja-JP" altLang="en-US" dirty="0"/>
                        <a:t>歳</a:t>
                      </a:r>
                    </a:p>
                  </a:txBody>
                  <a:tcPr/>
                </a:tc>
                <a:tc>
                  <a:txBody>
                    <a:bodyPr/>
                    <a:lstStyle/>
                    <a:p>
                      <a:pPr algn="ctr"/>
                      <a:r>
                        <a:rPr kumimoji="1" lang="en-US" altLang="ja-JP" dirty="0"/>
                        <a:t>6</a:t>
                      </a:r>
                      <a:r>
                        <a:rPr kumimoji="1" lang="ja-JP" altLang="en-US" dirty="0"/>
                        <a:t>歳</a:t>
                      </a:r>
                    </a:p>
                  </a:txBody>
                  <a:tcPr/>
                </a:tc>
                <a:extLst>
                  <a:ext uri="{0D108BD9-81ED-4DB2-BD59-A6C34878D82A}">
                    <a16:rowId xmlns:a16="http://schemas.microsoft.com/office/drawing/2014/main" val="2579342955"/>
                  </a:ext>
                </a:extLst>
              </a:tr>
              <a:tr h="456090">
                <a:tc>
                  <a:txBody>
                    <a:bodyPr/>
                    <a:lstStyle/>
                    <a:p>
                      <a:r>
                        <a:rPr kumimoji="1" lang="en-US" altLang="ja-JP" b="1" dirty="0" err="1"/>
                        <a:t>youtube</a:t>
                      </a:r>
                      <a:endParaRPr kumimoji="1" lang="ja-JP" altLang="en-US" b="1" dirty="0"/>
                    </a:p>
                  </a:txBody>
                  <a:tcPr/>
                </a:tc>
                <a:tc>
                  <a:txBody>
                    <a:bodyPr/>
                    <a:lstStyle/>
                    <a:p>
                      <a:pPr algn="ctr"/>
                      <a:r>
                        <a:rPr kumimoji="1" lang="en-US" altLang="ja-JP" b="1" dirty="0">
                          <a:solidFill>
                            <a:srgbClr val="FF0000"/>
                          </a:solidFill>
                        </a:rPr>
                        <a:t>74.8</a:t>
                      </a:r>
                      <a:r>
                        <a:rPr kumimoji="1" lang="ja-JP" altLang="en-US" b="1" dirty="0">
                          <a:solidFill>
                            <a:srgbClr val="FF0000"/>
                          </a:solidFill>
                        </a:rPr>
                        <a:t>％</a:t>
                      </a:r>
                    </a:p>
                  </a:txBody>
                  <a:tcPr/>
                </a:tc>
                <a:tc>
                  <a:txBody>
                    <a:bodyPr/>
                    <a:lstStyle/>
                    <a:p>
                      <a:pPr algn="ctr"/>
                      <a:r>
                        <a:rPr kumimoji="1" lang="en-US" altLang="ja-JP" b="1" dirty="0">
                          <a:solidFill>
                            <a:srgbClr val="FF0000"/>
                          </a:solidFill>
                        </a:rPr>
                        <a:t>71.6</a:t>
                      </a:r>
                      <a:r>
                        <a:rPr kumimoji="1" lang="ja-JP" altLang="en-US" b="1" dirty="0">
                          <a:solidFill>
                            <a:srgbClr val="FF0000"/>
                          </a:solidFill>
                        </a:rPr>
                        <a:t>％</a:t>
                      </a:r>
                    </a:p>
                  </a:txBody>
                  <a:tcPr/>
                </a:tc>
                <a:tc>
                  <a:txBody>
                    <a:bodyPr/>
                    <a:lstStyle/>
                    <a:p>
                      <a:pPr algn="ctr"/>
                      <a:r>
                        <a:rPr kumimoji="1" lang="en-US" altLang="ja-JP" b="1" dirty="0">
                          <a:solidFill>
                            <a:srgbClr val="FF0000"/>
                          </a:solidFill>
                        </a:rPr>
                        <a:t>84.7</a:t>
                      </a:r>
                      <a:r>
                        <a:rPr kumimoji="1" lang="ja-JP" altLang="en-US" b="1" dirty="0">
                          <a:solidFill>
                            <a:srgbClr val="FF0000"/>
                          </a:solidFill>
                        </a:rPr>
                        <a:t>％</a:t>
                      </a:r>
                    </a:p>
                  </a:txBody>
                  <a:tcPr/>
                </a:tc>
                <a:tc>
                  <a:txBody>
                    <a:bodyPr/>
                    <a:lstStyle/>
                    <a:p>
                      <a:pPr algn="ctr"/>
                      <a:r>
                        <a:rPr kumimoji="1" lang="en-US" altLang="ja-JP" b="1" dirty="0">
                          <a:solidFill>
                            <a:srgbClr val="FF0000"/>
                          </a:solidFill>
                        </a:rPr>
                        <a:t>86.1</a:t>
                      </a:r>
                      <a:r>
                        <a:rPr kumimoji="1" lang="ja-JP" altLang="en-US" b="1" dirty="0">
                          <a:solidFill>
                            <a:srgbClr val="FF0000"/>
                          </a:solidFill>
                        </a:rPr>
                        <a:t>％</a:t>
                      </a:r>
                    </a:p>
                  </a:txBody>
                  <a:tcPr/>
                </a:tc>
                <a:tc>
                  <a:txBody>
                    <a:bodyPr/>
                    <a:lstStyle/>
                    <a:p>
                      <a:pPr algn="ctr"/>
                      <a:r>
                        <a:rPr kumimoji="1" lang="en-US" altLang="ja-JP" b="1" dirty="0">
                          <a:solidFill>
                            <a:srgbClr val="FF0000"/>
                          </a:solidFill>
                        </a:rPr>
                        <a:t>85.4</a:t>
                      </a:r>
                      <a:r>
                        <a:rPr kumimoji="1" lang="ja-JP" altLang="en-US" b="1" dirty="0">
                          <a:solidFill>
                            <a:srgbClr val="FF0000"/>
                          </a:solidFill>
                        </a:rPr>
                        <a:t>％</a:t>
                      </a:r>
                    </a:p>
                  </a:txBody>
                  <a:tcPr/>
                </a:tc>
                <a:tc>
                  <a:txBody>
                    <a:bodyPr/>
                    <a:lstStyle/>
                    <a:p>
                      <a:pPr algn="ctr"/>
                      <a:r>
                        <a:rPr kumimoji="1" lang="en-US" altLang="ja-JP" b="1" dirty="0">
                          <a:solidFill>
                            <a:srgbClr val="FF0000"/>
                          </a:solidFill>
                        </a:rPr>
                        <a:t>84.9</a:t>
                      </a:r>
                      <a:r>
                        <a:rPr kumimoji="1" lang="ja-JP" altLang="en-US" b="1" dirty="0">
                          <a:solidFill>
                            <a:srgbClr val="FF0000"/>
                          </a:solidFill>
                        </a:rPr>
                        <a:t>％</a:t>
                      </a:r>
                    </a:p>
                  </a:txBody>
                  <a:tcPr/>
                </a:tc>
                <a:tc>
                  <a:txBody>
                    <a:bodyPr/>
                    <a:lstStyle/>
                    <a:p>
                      <a:pPr algn="ctr"/>
                      <a:r>
                        <a:rPr kumimoji="1" lang="en-US" altLang="ja-JP" b="1" dirty="0">
                          <a:solidFill>
                            <a:srgbClr val="FF0000"/>
                          </a:solidFill>
                        </a:rPr>
                        <a:t>84.4</a:t>
                      </a:r>
                      <a:r>
                        <a:rPr kumimoji="1" lang="ja-JP" altLang="en-US" b="1" dirty="0">
                          <a:solidFill>
                            <a:srgbClr val="FF0000"/>
                          </a:solidFill>
                        </a:rPr>
                        <a:t>％</a:t>
                      </a:r>
                    </a:p>
                  </a:txBody>
                  <a:tcPr/>
                </a:tc>
                <a:extLst>
                  <a:ext uri="{0D108BD9-81ED-4DB2-BD59-A6C34878D82A}">
                    <a16:rowId xmlns:a16="http://schemas.microsoft.com/office/drawing/2014/main" val="3074873541"/>
                  </a:ext>
                </a:extLst>
              </a:tr>
              <a:tr h="456090">
                <a:tc>
                  <a:txBody>
                    <a:bodyPr/>
                    <a:lstStyle/>
                    <a:p>
                      <a:r>
                        <a:rPr kumimoji="1" lang="ja-JP" altLang="en-US" b="1" dirty="0"/>
                        <a:t>ゲームアプリ</a:t>
                      </a:r>
                    </a:p>
                  </a:txBody>
                  <a:tcPr/>
                </a:tc>
                <a:tc>
                  <a:txBody>
                    <a:bodyPr/>
                    <a:lstStyle/>
                    <a:p>
                      <a:pPr algn="ctr"/>
                      <a:r>
                        <a:rPr kumimoji="1" lang="en-US" altLang="ja-JP" dirty="0"/>
                        <a:t>9.2%</a:t>
                      </a:r>
                      <a:endParaRPr kumimoji="1" lang="ja-JP" altLang="en-US" dirty="0"/>
                    </a:p>
                  </a:txBody>
                  <a:tcPr/>
                </a:tc>
                <a:tc>
                  <a:txBody>
                    <a:bodyPr/>
                    <a:lstStyle/>
                    <a:p>
                      <a:pPr algn="ctr"/>
                      <a:r>
                        <a:rPr kumimoji="1" lang="en-US" altLang="ja-JP" dirty="0"/>
                        <a:t>6.9%</a:t>
                      </a:r>
                      <a:endParaRPr kumimoji="1" lang="ja-JP" altLang="en-US" dirty="0"/>
                    </a:p>
                  </a:txBody>
                  <a:tcPr/>
                </a:tc>
                <a:tc>
                  <a:txBody>
                    <a:bodyPr/>
                    <a:lstStyle/>
                    <a:p>
                      <a:pPr algn="ctr"/>
                      <a:r>
                        <a:rPr kumimoji="1" lang="en-US" altLang="ja-JP" dirty="0"/>
                        <a:t>9.3%</a:t>
                      </a:r>
                      <a:endParaRPr kumimoji="1" lang="ja-JP" altLang="en-US" dirty="0"/>
                    </a:p>
                  </a:txBody>
                  <a:tcPr/>
                </a:tc>
                <a:tc>
                  <a:txBody>
                    <a:bodyPr/>
                    <a:lstStyle/>
                    <a:p>
                      <a:pPr algn="ctr"/>
                      <a:r>
                        <a:rPr kumimoji="1" lang="en-US" altLang="ja-JP" dirty="0"/>
                        <a:t>22.6</a:t>
                      </a:r>
                      <a:r>
                        <a:rPr kumimoji="1" lang="ja-JP" altLang="en-US" dirty="0"/>
                        <a:t>％</a:t>
                      </a:r>
                    </a:p>
                  </a:txBody>
                  <a:tcPr/>
                </a:tc>
                <a:tc>
                  <a:txBody>
                    <a:bodyPr/>
                    <a:lstStyle/>
                    <a:p>
                      <a:pPr algn="ctr"/>
                      <a:r>
                        <a:rPr kumimoji="1" lang="en-US" altLang="ja-JP" dirty="0"/>
                        <a:t>26.5</a:t>
                      </a:r>
                      <a:r>
                        <a:rPr kumimoji="1" lang="ja-JP" altLang="en-US" dirty="0"/>
                        <a:t>％</a:t>
                      </a:r>
                    </a:p>
                  </a:txBody>
                  <a:tcPr/>
                </a:tc>
                <a:tc>
                  <a:txBody>
                    <a:bodyPr/>
                    <a:lstStyle/>
                    <a:p>
                      <a:pPr algn="ctr"/>
                      <a:r>
                        <a:rPr kumimoji="1" lang="en-US" altLang="ja-JP" dirty="0"/>
                        <a:t>38.1</a:t>
                      </a:r>
                      <a:r>
                        <a:rPr kumimoji="1" lang="ja-JP" altLang="en-US" dirty="0"/>
                        <a:t>％</a:t>
                      </a:r>
                    </a:p>
                  </a:txBody>
                  <a:tcPr/>
                </a:tc>
                <a:tc>
                  <a:txBody>
                    <a:bodyPr/>
                    <a:lstStyle/>
                    <a:p>
                      <a:pPr algn="ctr"/>
                      <a:r>
                        <a:rPr kumimoji="1" lang="en-US" altLang="ja-JP" dirty="0"/>
                        <a:t>41.6</a:t>
                      </a:r>
                      <a:r>
                        <a:rPr kumimoji="1" lang="ja-JP" altLang="en-US" dirty="0"/>
                        <a:t>％</a:t>
                      </a:r>
                    </a:p>
                  </a:txBody>
                  <a:tcPr/>
                </a:tc>
                <a:extLst>
                  <a:ext uri="{0D108BD9-81ED-4DB2-BD59-A6C34878D82A}">
                    <a16:rowId xmlns:a16="http://schemas.microsoft.com/office/drawing/2014/main" val="2910704870"/>
                  </a:ext>
                </a:extLst>
              </a:tr>
              <a:tr h="456090">
                <a:tc>
                  <a:txBody>
                    <a:bodyPr/>
                    <a:lstStyle/>
                    <a:p>
                      <a:r>
                        <a:rPr kumimoji="1" lang="ja-JP" altLang="en-US" b="1" dirty="0"/>
                        <a:t>知育アプリ</a:t>
                      </a:r>
                    </a:p>
                  </a:txBody>
                  <a:tcPr/>
                </a:tc>
                <a:tc>
                  <a:txBody>
                    <a:bodyPr/>
                    <a:lstStyle/>
                    <a:p>
                      <a:pPr algn="ctr"/>
                      <a:r>
                        <a:rPr kumimoji="1" lang="en-US" altLang="ja-JP" dirty="0"/>
                        <a:t>10.7</a:t>
                      </a:r>
                      <a:r>
                        <a:rPr kumimoji="1" lang="ja-JP" altLang="en-US" dirty="0"/>
                        <a:t>％</a:t>
                      </a:r>
                    </a:p>
                  </a:txBody>
                  <a:tcPr/>
                </a:tc>
                <a:tc>
                  <a:txBody>
                    <a:bodyPr/>
                    <a:lstStyle/>
                    <a:p>
                      <a:pPr algn="ctr"/>
                      <a:r>
                        <a:rPr kumimoji="1" lang="en-US" altLang="ja-JP" dirty="0"/>
                        <a:t>14.7</a:t>
                      </a:r>
                      <a:r>
                        <a:rPr kumimoji="1" lang="ja-JP" altLang="en-US" dirty="0"/>
                        <a:t>％</a:t>
                      </a:r>
                    </a:p>
                  </a:txBody>
                  <a:tcPr/>
                </a:tc>
                <a:tc>
                  <a:txBody>
                    <a:bodyPr/>
                    <a:lstStyle/>
                    <a:p>
                      <a:pPr algn="ctr"/>
                      <a:r>
                        <a:rPr kumimoji="1" lang="en-US" altLang="ja-JP" dirty="0"/>
                        <a:t>19.4</a:t>
                      </a:r>
                      <a:r>
                        <a:rPr kumimoji="1" lang="ja-JP" altLang="en-US" dirty="0"/>
                        <a:t>％</a:t>
                      </a:r>
                    </a:p>
                  </a:txBody>
                  <a:tcPr/>
                </a:tc>
                <a:tc>
                  <a:txBody>
                    <a:bodyPr/>
                    <a:lstStyle/>
                    <a:p>
                      <a:pPr algn="ctr"/>
                      <a:r>
                        <a:rPr kumimoji="1" lang="en-US" altLang="ja-JP" dirty="0"/>
                        <a:t>23.8</a:t>
                      </a:r>
                      <a:r>
                        <a:rPr kumimoji="1" lang="ja-JP" altLang="en-US" dirty="0"/>
                        <a:t>％</a:t>
                      </a:r>
                    </a:p>
                  </a:txBody>
                  <a:tcPr/>
                </a:tc>
                <a:tc>
                  <a:txBody>
                    <a:bodyPr/>
                    <a:lstStyle/>
                    <a:p>
                      <a:pPr algn="ctr"/>
                      <a:r>
                        <a:rPr kumimoji="1" lang="en-US" altLang="ja-JP" dirty="0"/>
                        <a:t>27.3</a:t>
                      </a:r>
                      <a:r>
                        <a:rPr kumimoji="1" lang="ja-JP" altLang="en-US" dirty="0"/>
                        <a:t>％</a:t>
                      </a:r>
                    </a:p>
                  </a:txBody>
                  <a:tcPr/>
                </a:tc>
                <a:tc>
                  <a:txBody>
                    <a:bodyPr/>
                    <a:lstStyle/>
                    <a:p>
                      <a:pPr algn="ctr"/>
                      <a:r>
                        <a:rPr kumimoji="1" lang="en-US" altLang="ja-JP" dirty="0"/>
                        <a:t>30.2</a:t>
                      </a:r>
                      <a:r>
                        <a:rPr kumimoji="1" lang="ja-JP" altLang="en-US" dirty="0"/>
                        <a:t>％</a:t>
                      </a:r>
                    </a:p>
                  </a:txBody>
                  <a:tcPr/>
                </a:tc>
                <a:tc>
                  <a:txBody>
                    <a:bodyPr/>
                    <a:lstStyle/>
                    <a:p>
                      <a:pPr algn="ctr"/>
                      <a:r>
                        <a:rPr kumimoji="1" lang="en-US" altLang="ja-JP" dirty="0"/>
                        <a:t>28.6</a:t>
                      </a:r>
                      <a:r>
                        <a:rPr kumimoji="1" lang="ja-JP" altLang="en-US" dirty="0"/>
                        <a:t>％</a:t>
                      </a:r>
                    </a:p>
                  </a:txBody>
                  <a:tcPr/>
                </a:tc>
                <a:extLst>
                  <a:ext uri="{0D108BD9-81ED-4DB2-BD59-A6C34878D82A}">
                    <a16:rowId xmlns:a16="http://schemas.microsoft.com/office/drawing/2014/main" val="947262415"/>
                  </a:ext>
                </a:extLst>
              </a:tr>
            </a:tbl>
          </a:graphicData>
        </a:graphic>
      </p:graphicFrame>
      <p:sp>
        <p:nvSpPr>
          <p:cNvPr id="7" name="四角形: 角を丸くする 6">
            <a:extLst>
              <a:ext uri="{FF2B5EF4-FFF2-40B4-BE49-F238E27FC236}">
                <a16:creationId xmlns:a16="http://schemas.microsoft.com/office/drawing/2014/main" id="{184A0271-DA9A-429D-981B-0E413DC80005}"/>
              </a:ext>
            </a:extLst>
          </p:cNvPr>
          <p:cNvSpPr/>
          <p:nvPr/>
        </p:nvSpPr>
        <p:spPr>
          <a:xfrm>
            <a:off x="2068497" y="5140171"/>
            <a:ext cx="8797771" cy="6480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a:t>全年齢で動画投稿サイトの回答が圧倒的に多い</a:t>
            </a:r>
          </a:p>
        </p:txBody>
      </p:sp>
      <p:sp>
        <p:nvSpPr>
          <p:cNvPr id="8" name="スライド番号プレースホルダー 7">
            <a:extLst>
              <a:ext uri="{FF2B5EF4-FFF2-40B4-BE49-F238E27FC236}">
                <a16:creationId xmlns:a16="http://schemas.microsoft.com/office/drawing/2014/main" id="{4413343E-0E09-4A7B-BF53-40DF4AF99377}"/>
              </a:ext>
            </a:extLst>
          </p:cNvPr>
          <p:cNvSpPr>
            <a:spLocks noGrp="1"/>
          </p:cNvSpPr>
          <p:nvPr>
            <p:ph type="sldNum" sz="quarter" idx="12"/>
          </p:nvPr>
        </p:nvSpPr>
        <p:spPr/>
        <p:txBody>
          <a:bodyPr/>
          <a:lstStyle/>
          <a:p>
            <a:fld id="{69E57DC2-970A-4B3E-BB1C-7A09969E49DF}" type="slidenum">
              <a:rPr lang="en-US" smtClean="0"/>
              <a:t>22</a:t>
            </a:fld>
            <a:endParaRPr lang="en-US" dirty="0"/>
          </a:p>
        </p:txBody>
      </p:sp>
      <p:sp>
        <p:nvSpPr>
          <p:cNvPr id="9" name="フッター プレースホルダー 8">
            <a:extLst>
              <a:ext uri="{FF2B5EF4-FFF2-40B4-BE49-F238E27FC236}">
                <a16:creationId xmlns:a16="http://schemas.microsoft.com/office/drawing/2014/main" id="{34E696BF-3B6B-4912-8FF2-1B7E9C4971A4}"/>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1877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4139F2-C835-4508-A333-04072426E7AF}"/>
              </a:ext>
            </a:extLst>
          </p:cNvPr>
          <p:cNvSpPr>
            <a:spLocks noGrp="1"/>
          </p:cNvSpPr>
          <p:nvPr>
            <p:ph type="title"/>
          </p:nvPr>
        </p:nvSpPr>
        <p:spPr>
          <a:xfrm>
            <a:off x="1295400" y="206406"/>
            <a:ext cx="9601200" cy="1014214"/>
          </a:xfrm>
        </p:spPr>
        <p:txBody>
          <a:bodyPr>
            <a:normAutofit fontScale="90000"/>
          </a:bodyPr>
          <a:lstStyle/>
          <a:p>
            <a:r>
              <a:rPr kumimoji="1" lang="en-US" altLang="ja-JP" dirty="0"/>
              <a:t>2</a:t>
            </a:r>
            <a:r>
              <a:rPr kumimoji="1" lang="ja-JP" altLang="en-US" dirty="0"/>
              <a:t>歳児の</a:t>
            </a:r>
            <a:r>
              <a:rPr kumimoji="1" lang="en-US" altLang="ja-JP" dirty="0"/>
              <a:t>1</a:t>
            </a:r>
            <a:r>
              <a:rPr kumimoji="1" lang="ja-JP" altLang="en-US" dirty="0"/>
              <a:t>割超がもう「スマホ依存」③</a:t>
            </a:r>
            <a:br>
              <a:rPr kumimoji="1" lang="ja-JP" altLang="en-US" dirty="0"/>
            </a:br>
            <a:r>
              <a:rPr kumimoji="1" lang="ja-JP" altLang="en-US" dirty="0"/>
              <a:t>　　　　　</a:t>
            </a:r>
            <a:r>
              <a:rPr kumimoji="1" lang="ja-JP" altLang="en-US" sz="3100" dirty="0"/>
              <a:t>親の不安と期待</a:t>
            </a:r>
            <a:endParaRPr kumimoji="1" lang="ja-JP" altLang="en-US" dirty="0"/>
          </a:p>
        </p:txBody>
      </p:sp>
      <p:pic>
        <p:nvPicPr>
          <p:cNvPr id="6" name="コンテンツ プレースホルダー 5">
            <a:extLst>
              <a:ext uri="{FF2B5EF4-FFF2-40B4-BE49-F238E27FC236}">
                <a16:creationId xmlns:a16="http://schemas.microsoft.com/office/drawing/2014/main" id="{C98464AC-AF7B-4276-910E-67071631FF97}"/>
              </a:ext>
            </a:extLst>
          </p:cNvPr>
          <p:cNvPicPr>
            <a:picLocks noGrp="1" noChangeAspect="1"/>
          </p:cNvPicPr>
          <p:nvPr>
            <p:ph idx="1"/>
          </p:nvPr>
        </p:nvPicPr>
        <p:blipFill>
          <a:blip r:embed="rId2"/>
          <a:stretch>
            <a:fillRect/>
          </a:stretch>
        </p:blipFill>
        <p:spPr>
          <a:xfrm>
            <a:off x="1482571" y="1406932"/>
            <a:ext cx="4243526" cy="3963734"/>
          </a:xfrm>
        </p:spPr>
      </p:pic>
      <p:pic>
        <p:nvPicPr>
          <p:cNvPr id="8" name="図 7">
            <a:extLst>
              <a:ext uri="{FF2B5EF4-FFF2-40B4-BE49-F238E27FC236}">
                <a16:creationId xmlns:a16="http://schemas.microsoft.com/office/drawing/2014/main" id="{55ABA601-5174-4D6F-88AD-1F6876B231BF}"/>
              </a:ext>
            </a:extLst>
          </p:cNvPr>
          <p:cNvPicPr>
            <a:picLocks noChangeAspect="1"/>
          </p:cNvPicPr>
          <p:nvPr/>
        </p:nvPicPr>
        <p:blipFill>
          <a:blip r:embed="rId3"/>
          <a:stretch>
            <a:fillRect/>
          </a:stretch>
        </p:blipFill>
        <p:spPr>
          <a:xfrm>
            <a:off x="6465905" y="1406931"/>
            <a:ext cx="3320249" cy="3963733"/>
          </a:xfrm>
          <a:prstGeom prst="rect">
            <a:avLst/>
          </a:prstGeom>
        </p:spPr>
      </p:pic>
      <p:sp>
        <p:nvSpPr>
          <p:cNvPr id="9" name="四角形: 角を丸くする 8">
            <a:extLst>
              <a:ext uri="{FF2B5EF4-FFF2-40B4-BE49-F238E27FC236}">
                <a16:creationId xmlns:a16="http://schemas.microsoft.com/office/drawing/2014/main" id="{81DF911A-4C96-4095-956F-FE0C6F310720}"/>
              </a:ext>
            </a:extLst>
          </p:cNvPr>
          <p:cNvSpPr/>
          <p:nvPr/>
        </p:nvSpPr>
        <p:spPr>
          <a:xfrm>
            <a:off x="623104" y="5554718"/>
            <a:ext cx="9163050" cy="7146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b="1" dirty="0"/>
              <a:t>情報機器に触れることによる心身や脳の発達の悪影響・ポルノや出会い系などの有害サイト・アプリを見てしまうのではないかという不安</a:t>
            </a:r>
          </a:p>
        </p:txBody>
      </p:sp>
      <p:sp>
        <p:nvSpPr>
          <p:cNvPr id="10" name="四角形: 角を丸くする 9">
            <a:extLst>
              <a:ext uri="{FF2B5EF4-FFF2-40B4-BE49-F238E27FC236}">
                <a16:creationId xmlns:a16="http://schemas.microsoft.com/office/drawing/2014/main" id="{349A3ABC-C8D8-463E-8E4F-E0EAEEF993DA}"/>
              </a:ext>
            </a:extLst>
          </p:cNvPr>
          <p:cNvSpPr/>
          <p:nvPr/>
        </p:nvSpPr>
        <p:spPr>
          <a:xfrm>
            <a:off x="10368378" y="1406930"/>
            <a:ext cx="1056443" cy="3813139"/>
          </a:xfrm>
          <a:prstGeom prst="roundRect">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b="1" dirty="0"/>
              <a:t>スマホに「子守り」をさせたり、育児情報を得たりすることを期待</a:t>
            </a:r>
          </a:p>
        </p:txBody>
      </p:sp>
      <p:sp>
        <p:nvSpPr>
          <p:cNvPr id="11" name="矢印: 右 10">
            <a:extLst>
              <a:ext uri="{FF2B5EF4-FFF2-40B4-BE49-F238E27FC236}">
                <a16:creationId xmlns:a16="http://schemas.microsoft.com/office/drawing/2014/main" id="{84F8B59F-6740-4BF9-952B-02569A972983}"/>
              </a:ext>
            </a:extLst>
          </p:cNvPr>
          <p:cNvSpPr/>
          <p:nvPr/>
        </p:nvSpPr>
        <p:spPr>
          <a:xfrm rot="10800000">
            <a:off x="9786154" y="2046358"/>
            <a:ext cx="648070" cy="5415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0E6A770E-861E-46BE-B661-C56D89B92153}"/>
              </a:ext>
            </a:extLst>
          </p:cNvPr>
          <p:cNvSpPr/>
          <p:nvPr/>
        </p:nvSpPr>
        <p:spPr>
          <a:xfrm rot="16200000">
            <a:off x="1429305" y="4995095"/>
            <a:ext cx="648070" cy="5415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2">
            <a:extLst>
              <a:ext uri="{FF2B5EF4-FFF2-40B4-BE49-F238E27FC236}">
                <a16:creationId xmlns:a16="http://schemas.microsoft.com/office/drawing/2014/main" id="{50DE4EAF-1508-4DCE-A353-AB8592DBCB45}"/>
              </a:ext>
            </a:extLst>
          </p:cNvPr>
          <p:cNvSpPr>
            <a:spLocks noGrp="1"/>
          </p:cNvSpPr>
          <p:nvPr>
            <p:ph type="sldNum" sz="quarter" idx="12"/>
          </p:nvPr>
        </p:nvSpPr>
        <p:spPr/>
        <p:txBody>
          <a:bodyPr/>
          <a:lstStyle/>
          <a:p>
            <a:fld id="{69E57DC2-970A-4B3E-BB1C-7A09969E49DF}" type="slidenum">
              <a:rPr lang="en-US" smtClean="0"/>
              <a:t>23</a:t>
            </a:fld>
            <a:endParaRPr lang="en-US" dirty="0"/>
          </a:p>
        </p:txBody>
      </p:sp>
      <p:sp>
        <p:nvSpPr>
          <p:cNvPr id="14" name="フッター プレースホルダー 13">
            <a:extLst>
              <a:ext uri="{FF2B5EF4-FFF2-40B4-BE49-F238E27FC236}">
                <a16:creationId xmlns:a16="http://schemas.microsoft.com/office/drawing/2014/main" id="{FEF82154-FD60-42F5-A2DA-555B71032972}"/>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78038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0871E0-F906-4151-AAF8-39AA10F538B3}"/>
              </a:ext>
            </a:extLst>
          </p:cNvPr>
          <p:cNvSpPr>
            <a:spLocks noGrp="1"/>
          </p:cNvSpPr>
          <p:nvPr>
            <p:ph type="title"/>
          </p:nvPr>
        </p:nvSpPr>
        <p:spPr>
          <a:xfrm>
            <a:off x="1371600" y="123363"/>
            <a:ext cx="9601200" cy="1110633"/>
          </a:xfrm>
        </p:spPr>
        <p:txBody>
          <a:bodyPr>
            <a:normAutofit/>
          </a:bodyPr>
          <a:lstStyle/>
          <a:p>
            <a:r>
              <a:rPr kumimoji="1" lang="en-US" altLang="ja-JP" sz="2800" dirty="0"/>
              <a:t>2</a:t>
            </a:r>
            <a:r>
              <a:rPr kumimoji="1" lang="ja-JP" altLang="en-US" sz="2800" dirty="0"/>
              <a:t>歳児の</a:t>
            </a:r>
            <a:r>
              <a:rPr kumimoji="1" lang="en-US" altLang="ja-JP" sz="2800" dirty="0"/>
              <a:t>1</a:t>
            </a:r>
            <a:r>
              <a:rPr kumimoji="1" lang="ja-JP" altLang="en-US" sz="2800" dirty="0"/>
              <a:t>割超がもう「スマホ依存」④</a:t>
            </a:r>
            <a:br>
              <a:rPr kumimoji="1" lang="ja-JP" altLang="en-US" sz="2800" dirty="0"/>
            </a:br>
            <a:r>
              <a:rPr kumimoji="1" lang="ja-JP" altLang="en-US" sz="2400" dirty="0"/>
              <a:t>スマートフォン利用後の子どもの変化</a:t>
            </a:r>
            <a:endParaRPr kumimoji="1" lang="ja-JP" altLang="en-US" dirty="0"/>
          </a:p>
        </p:txBody>
      </p:sp>
      <p:sp>
        <p:nvSpPr>
          <p:cNvPr id="3" name="コンテンツ プレースホルダー 2">
            <a:extLst>
              <a:ext uri="{FF2B5EF4-FFF2-40B4-BE49-F238E27FC236}">
                <a16:creationId xmlns:a16="http://schemas.microsoft.com/office/drawing/2014/main" id="{D4F9AC02-89AB-4172-B3AE-B9AB509D3885}"/>
              </a:ext>
            </a:extLst>
          </p:cNvPr>
          <p:cNvSpPr>
            <a:spLocks noGrp="1"/>
          </p:cNvSpPr>
          <p:nvPr>
            <p:ph idx="1"/>
          </p:nvPr>
        </p:nvSpPr>
        <p:spPr>
          <a:xfrm>
            <a:off x="1371600" y="1988598"/>
            <a:ext cx="9601200" cy="3878802"/>
          </a:xfrm>
        </p:spPr>
        <p:txBody>
          <a:bodyPr/>
          <a:lstStyle/>
          <a:p>
            <a:pPr marL="0" indent="0">
              <a:buNone/>
            </a:pPr>
            <a:endParaRPr kumimoji="1" lang="ja-JP" altLang="en-US" dirty="0"/>
          </a:p>
        </p:txBody>
      </p:sp>
      <p:graphicFrame>
        <p:nvGraphicFramePr>
          <p:cNvPr id="5" name="表 5">
            <a:extLst>
              <a:ext uri="{FF2B5EF4-FFF2-40B4-BE49-F238E27FC236}">
                <a16:creationId xmlns:a16="http://schemas.microsoft.com/office/drawing/2014/main" id="{32FF054A-333F-4020-86BC-6EB0DF54E4BC}"/>
              </a:ext>
            </a:extLst>
          </p:cNvPr>
          <p:cNvGraphicFramePr>
            <a:graphicFrameLocks noGrp="1"/>
          </p:cNvGraphicFramePr>
          <p:nvPr>
            <p:extLst>
              <p:ext uri="{D42A27DB-BD31-4B8C-83A1-F6EECF244321}">
                <p14:modId xmlns:p14="http://schemas.microsoft.com/office/powerpoint/2010/main" val="654981907"/>
              </p:ext>
            </p:extLst>
          </p:nvPr>
        </p:nvGraphicFramePr>
        <p:xfrm>
          <a:off x="497149" y="990600"/>
          <a:ext cx="11503981" cy="5491480"/>
        </p:xfrm>
        <a:graphic>
          <a:graphicData uri="http://schemas.openxmlformats.org/drawingml/2006/table">
            <a:tbl>
              <a:tblPr firstRow="1" bandRow="1">
                <a:tableStyleId>{5C22544A-7EE6-4342-B048-85BDC9FD1C3A}</a:tableStyleId>
              </a:tblPr>
              <a:tblGrid>
                <a:gridCol w="5073798">
                  <a:extLst>
                    <a:ext uri="{9D8B030D-6E8A-4147-A177-3AD203B41FA5}">
                      <a16:colId xmlns:a16="http://schemas.microsoft.com/office/drawing/2014/main" val="1112407799"/>
                    </a:ext>
                  </a:extLst>
                </a:gridCol>
                <a:gridCol w="727602">
                  <a:extLst>
                    <a:ext uri="{9D8B030D-6E8A-4147-A177-3AD203B41FA5}">
                      <a16:colId xmlns:a16="http://schemas.microsoft.com/office/drawing/2014/main" val="473305349"/>
                    </a:ext>
                  </a:extLst>
                </a:gridCol>
                <a:gridCol w="4874934">
                  <a:extLst>
                    <a:ext uri="{9D8B030D-6E8A-4147-A177-3AD203B41FA5}">
                      <a16:colId xmlns:a16="http://schemas.microsoft.com/office/drawing/2014/main" val="2987698299"/>
                    </a:ext>
                  </a:extLst>
                </a:gridCol>
                <a:gridCol w="827647">
                  <a:extLst>
                    <a:ext uri="{9D8B030D-6E8A-4147-A177-3AD203B41FA5}">
                      <a16:colId xmlns:a16="http://schemas.microsoft.com/office/drawing/2014/main" val="2642289776"/>
                    </a:ext>
                  </a:extLst>
                </a:gridCol>
              </a:tblGrid>
              <a:tr h="234075">
                <a:tc>
                  <a:txBody>
                    <a:bodyPr/>
                    <a:lstStyle/>
                    <a:p>
                      <a:pPr algn="ctr"/>
                      <a:r>
                        <a:rPr kumimoji="1" lang="ja-JP" altLang="en-US" dirty="0"/>
                        <a:t>ポジティブな側面</a:t>
                      </a:r>
                    </a:p>
                  </a:txBody>
                  <a:tcPr/>
                </a:tc>
                <a:tc>
                  <a:txBody>
                    <a:bodyPr/>
                    <a:lstStyle/>
                    <a:p>
                      <a:r>
                        <a:rPr kumimoji="1" lang="ja-JP" altLang="en-US" sz="1400" dirty="0"/>
                        <a:t>（％）</a:t>
                      </a:r>
                    </a:p>
                  </a:txBody>
                  <a:tcPr/>
                </a:tc>
                <a:tc>
                  <a:txBody>
                    <a:bodyPr/>
                    <a:lstStyle/>
                    <a:p>
                      <a:pPr algn="ctr"/>
                      <a:r>
                        <a:rPr kumimoji="1" lang="ja-JP" altLang="en-US" dirty="0"/>
                        <a:t>ネガティブな側面</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lt"/>
                          <a:ea typeface="+mn-ea"/>
                          <a:cs typeface="+mn-cs"/>
                        </a:rPr>
                        <a:t>（％）</a:t>
                      </a:r>
                    </a:p>
                    <a:p>
                      <a:endParaRPr kumimoji="1" lang="ja-JP" altLang="en-US" dirty="0"/>
                    </a:p>
                  </a:txBody>
                  <a:tcPr/>
                </a:tc>
                <a:extLst>
                  <a:ext uri="{0D108BD9-81ED-4DB2-BD59-A6C34878D82A}">
                    <a16:rowId xmlns:a16="http://schemas.microsoft.com/office/drawing/2014/main" val="3366392147"/>
                  </a:ext>
                </a:extLst>
              </a:tr>
              <a:tr h="370840">
                <a:tc>
                  <a:txBody>
                    <a:bodyPr/>
                    <a:lstStyle/>
                    <a:p>
                      <a:r>
                        <a:rPr kumimoji="1" lang="ja-JP" altLang="en-US" sz="1600" b="1" dirty="0"/>
                        <a:t>様々な情報に触れることで知識が増えた</a:t>
                      </a:r>
                    </a:p>
                  </a:txBody>
                  <a:tcPr/>
                </a:tc>
                <a:tc>
                  <a:txBody>
                    <a:bodyPr/>
                    <a:lstStyle/>
                    <a:p>
                      <a:pPr algn="ctr"/>
                      <a:r>
                        <a:rPr kumimoji="1" lang="en-US" altLang="ja-JP" sz="1600" dirty="0"/>
                        <a:t>47.9</a:t>
                      </a:r>
                      <a:endParaRPr kumimoji="1" lang="ja-JP" altLang="en-US" sz="1600" dirty="0"/>
                    </a:p>
                  </a:txBody>
                  <a:tcPr/>
                </a:tc>
                <a:tc>
                  <a:txBody>
                    <a:bodyPr/>
                    <a:lstStyle/>
                    <a:p>
                      <a:r>
                        <a:rPr kumimoji="1" lang="ja-JP" altLang="en-US" sz="1600" b="1" dirty="0">
                          <a:solidFill>
                            <a:srgbClr val="FF0000"/>
                          </a:solidFill>
                        </a:rPr>
                        <a:t>見る情報が偏りがちになった</a:t>
                      </a:r>
                    </a:p>
                  </a:txBody>
                  <a:tcPr/>
                </a:tc>
                <a:tc>
                  <a:txBody>
                    <a:bodyPr/>
                    <a:lstStyle/>
                    <a:p>
                      <a:pPr algn="ctr"/>
                      <a:r>
                        <a:rPr kumimoji="1" lang="en-US" altLang="ja-JP" sz="1600" dirty="0"/>
                        <a:t>24.1</a:t>
                      </a:r>
                      <a:endParaRPr kumimoji="1" lang="ja-JP" altLang="en-US" sz="1600" dirty="0"/>
                    </a:p>
                  </a:txBody>
                  <a:tcPr/>
                </a:tc>
                <a:extLst>
                  <a:ext uri="{0D108BD9-81ED-4DB2-BD59-A6C34878D82A}">
                    <a16:rowId xmlns:a16="http://schemas.microsoft.com/office/drawing/2014/main" val="1843640342"/>
                  </a:ext>
                </a:extLst>
              </a:tr>
              <a:tr h="370840">
                <a:tc>
                  <a:txBody>
                    <a:bodyPr/>
                    <a:lstStyle/>
                    <a:p>
                      <a:r>
                        <a:rPr kumimoji="1" lang="ja-JP" altLang="en-US" sz="1600" b="1" dirty="0"/>
                        <a:t>楽しそうにしていることが多くなった</a:t>
                      </a:r>
                    </a:p>
                  </a:txBody>
                  <a:tcPr/>
                </a:tc>
                <a:tc>
                  <a:txBody>
                    <a:bodyPr/>
                    <a:lstStyle/>
                    <a:p>
                      <a:pPr algn="ctr"/>
                      <a:r>
                        <a:rPr kumimoji="1" lang="en-US" altLang="ja-JP" sz="1600" dirty="0"/>
                        <a:t>47.0</a:t>
                      </a:r>
                      <a:endParaRPr kumimoji="1" lang="ja-JP" altLang="en-US" sz="1600" dirty="0"/>
                    </a:p>
                  </a:txBody>
                  <a:tcPr/>
                </a:tc>
                <a:tc>
                  <a:txBody>
                    <a:bodyPr/>
                    <a:lstStyle/>
                    <a:p>
                      <a:r>
                        <a:rPr kumimoji="1" lang="ja-JP" altLang="en-US" sz="1600" b="1" dirty="0">
                          <a:solidFill>
                            <a:srgbClr val="FF0000"/>
                          </a:solidFill>
                        </a:rPr>
                        <a:t>子どもとのコミュニケーションが減った</a:t>
                      </a:r>
                    </a:p>
                  </a:txBody>
                  <a:tcPr/>
                </a:tc>
                <a:tc>
                  <a:txBody>
                    <a:bodyPr/>
                    <a:lstStyle/>
                    <a:p>
                      <a:pPr algn="ctr"/>
                      <a:r>
                        <a:rPr kumimoji="1" lang="en-US" altLang="ja-JP" sz="1600" dirty="0"/>
                        <a:t>16.6</a:t>
                      </a:r>
                      <a:endParaRPr kumimoji="1" lang="ja-JP" altLang="en-US" sz="1600" dirty="0"/>
                    </a:p>
                  </a:txBody>
                  <a:tcPr/>
                </a:tc>
                <a:extLst>
                  <a:ext uri="{0D108BD9-81ED-4DB2-BD59-A6C34878D82A}">
                    <a16:rowId xmlns:a16="http://schemas.microsoft.com/office/drawing/2014/main" val="1094446084"/>
                  </a:ext>
                </a:extLst>
              </a:tr>
              <a:tr h="370840">
                <a:tc>
                  <a:txBody>
                    <a:bodyPr/>
                    <a:lstStyle/>
                    <a:p>
                      <a:r>
                        <a:rPr kumimoji="1" lang="ja-JP" altLang="en-US" sz="1600" b="1" dirty="0"/>
                        <a:t>様々な情報に触れることで視野が広がった</a:t>
                      </a:r>
                    </a:p>
                  </a:txBody>
                  <a:tcPr/>
                </a:tc>
                <a:tc>
                  <a:txBody>
                    <a:bodyPr/>
                    <a:lstStyle/>
                    <a:p>
                      <a:pPr algn="ctr"/>
                      <a:r>
                        <a:rPr kumimoji="1" lang="en-US" altLang="ja-JP" sz="1600" dirty="0"/>
                        <a:t>38.3</a:t>
                      </a:r>
                      <a:endParaRPr kumimoji="1" lang="ja-JP" altLang="en-US" sz="1600" dirty="0"/>
                    </a:p>
                  </a:txBody>
                  <a:tcPr/>
                </a:tc>
                <a:tc>
                  <a:txBody>
                    <a:bodyPr/>
                    <a:lstStyle/>
                    <a:p>
                      <a:r>
                        <a:rPr kumimoji="1" lang="ja-JP" altLang="en-US" sz="1600" b="1" dirty="0">
                          <a:solidFill>
                            <a:srgbClr val="FF0000"/>
                          </a:solidFill>
                        </a:rPr>
                        <a:t>娯楽目的に利用するばかりで勉強しなくなった</a:t>
                      </a:r>
                    </a:p>
                  </a:txBody>
                  <a:tcPr/>
                </a:tc>
                <a:tc>
                  <a:txBody>
                    <a:bodyPr/>
                    <a:lstStyle/>
                    <a:p>
                      <a:pPr algn="ctr"/>
                      <a:r>
                        <a:rPr kumimoji="1" lang="en-US" altLang="ja-JP" sz="1600" dirty="0"/>
                        <a:t>10.5</a:t>
                      </a:r>
                      <a:endParaRPr kumimoji="1" lang="ja-JP" altLang="en-US" sz="1600" dirty="0"/>
                    </a:p>
                  </a:txBody>
                  <a:tcPr/>
                </a:tc>
                <a:extLst>
                  <a:ext uri="{0D108BD9-81ED-4DB2-BD59-A6C34878D82A}">
                    <a16:rowId xmlns:a16="http://schemas.microsoft.com/office/drawing/2014/main" val="2755400369"/>
                  </a:ext>
                </a:extLst>
              </a:tr>
              <a:tr h="370840">
                <a:tc>
                  <a:txBody>
                    <a:bodyPr/>
                    <a:lstStyle/>
                    <a:p>
                      <a:r>
                        <a:rPr kumimoji="1" lang="ja-JP" altLang="en-US" sz="1600" b="1" dirty="0"/>
                        <a:t>ことばの発達が促進されたように思う</a:t>
                      </a:r>
                    </a:p>
                  </a:txBody>
                  <a:tcPr/>
                </a:tc>
                <a:tc>
                  <a:txBody>
                    <a:bodyPr/>
                    <a:lstStyle/>
                    <a:p>
                      <a:pPr algn="ctr"/>
                      <a:r>
                        <a:rPr kumimoji="1" lang="en-US" altLang="ja-JP" sz="1600" dirty="0"/>
                        <a:t>33.6</a:t>
                      </a:r>
                      <a:endParaRPr kumimoji="1" lang="ja-JP" altLang="en-US" sz="1600" dirty="0"/>
                    </a:p>
                  </a:txBody>
                  <a:tcPr/>
                </a:tc>
                <a:tc>
                  <a:txBody>
                    <a:bodyPr/>
                    <a:lstStyle/>
                    <a:p>
                      <a:r>
                        <a:rPr kumimoji="1" lang="ja-JP" altLang="en-US" sz="1600" b="1" dirty="0">
                          <a:solidFill>
                            <a:srgbClr val="FF0000"/>
                          </a:solidFill>
                        </a:rPr>
                        <a:t>睡眠時間の減少、昼夜逆転など生活習慣が乱れるようになった</a:t>
                      </a:r>
                    </a:p>
                  </a:txBody>
                  <a:tcPr/>
                </a:tc>
                <a:tc>
                  <a:txBody>
                    <a:bodyPr/>
                    <a:lstStyle/>
                    <a:p>
                      <a:pPr algn="ctr"/>
                      <a:r>
                        <a:rPr kumimoji="1" lang="en-US" altLang="ja-JP" sz="1600" dirty="0"/>
                        <a:t>9.8</a:t>
                      </a:r>
                      <a:endParaRPr kumimoji="1" lang="ja-JP" altLang="en-US" sz="1600" dirty="0"/>
                    </a:p>
                  </a:txBody>
                  <a:tcPr/>
                </a:tc>
                <a:extLst>
                  <a:ext uri="{0D108BD9-81ED-4DB2-BD59-A6C34878D82A}">
                    <a16:rowId xmlns:a16="http://schemas.microsoft.com/office/drawing/2014/main" val="2155193788"/>
                  </a:ext>
                </a:extLst>
              </a:tr>
              <a:tr h="370840">
                <a:tc>
                  <a:txBody>
                    <a:bodyPr/>
                    <a:lstStyle/>
                    <a:p>
                      <a:r>
                        <a:rPr kumimoji="1" lang="ja-JP" altLang="en-US" sz="1600" b="1" dirty="0"/>
                        <a:t>子どもとのコミュニケーションが増えた</a:t>
                      </a:r>
                    </a:p>
                  </a:txBody>
                  <a:tcPr/>
                </a:tc>
                <a:tc>
                  <a:txBody>
                    <a:bodyPr/>
                    <a:lstStyle/>
                    <a:p>
                      <a:pPr algn="ctr"/>
                      <a:r>
                        <a:rPr kumimoji="1" lang="en-US" altLang="ja-JP" sz="1600" dirty="0"/>
                        <a:t>24.5</a:t>
                      </a:r>
                      <a:endParaRPr kumimoji="1" lang="ja-JP" altLang="en-US" sz="1600" dirty="0"/>
                    </a:p>
                  </a:txBody>
                  <a:tcPr/>
                </a:tc>
                <a:tc>
                  <a:txBody>
                    <a:bodyPr/>
                    <a:lstStyle/>
                    <a:p>
                      <a:r>
                        <a:rPr kumimoji="1" lang="ja-JP" altLang="en-US" sz="1600" b="1" dirty="0">
                          <a:solidFill>
                            <a:srgbClr val="FF0000"/>
                          </a:solidFill>
                        </a:rPr>
                        <a:t>使いすぎて健康が損なわれた（視力の悪化、運動不足、肥満など）</a:t>
                      </a:r>
                    </a:p>
                  </a:txBody>
                  <a:tcPr/>
                </a:tc>
                <a:tc>
                  <a:txBody>
                    <a:bodyPr/>
                    <a:lstStyle/>
                    <a:p>
                      <a:pPr algn="ctr"/>
                      <a:r>
                        <a:rPr kumimoji="1" lang="en-US" altLang="ja-JP" sz="1600" dirty="0"/>
                        <a:t>9.0</a:t>
                      </a:r>
                      <a:endParaRPr kumimoji="1" lang="ja-JP" altLang="en-US" sz="1600" dirty="0"/>
                    </a:p>
                  </a:txBody>
                  <a:tcPr/>
                </a:tc>
                <a:extLst>
                  <a:ext uri="{0D108BD9-81ED-4DB2-BD59-A6C34878D82A}">
                    <a16:rowId xmlns:a16="http://schemas.microsoft.com/office/drawing/2014/main" val="3484819332"/>
                  </a:ext>
                </a:extLst>
              </a:tr>
              <a:tr h="370840">
                <a:tc>
                  <a:txBody>
                    <a:bodyPr/>
                    <a:lstStyle/>
                    <a:p>
                      <a:r>
                        <a:rPr kumimoji="1" lang="ja-JP" altLang="en-US" sz="1600" b="1" dirty="0"/>
                        <a:t>分からないことをすぐにネットで調べる習慣がついた</a:t>
                      </a:r>
                    </a:p>
                  </a:txBody>
                  <a:tcPr/>
                </a:tc>
                <a:tc>
                  <a:txBody>
                    <a:bodyPr/>
                    <a:lstStyle/>
                    <a:p>
                      <a:pPr algn="ctr"/>
                      <a:r>
                        <a:rPr kumimoji="1" lang="en-US" altLang="ja-JP" sz="1600" dirty="0"/>
                        <a:t>13.2</a:t>
                      </a:r>
                      <a:endParaRPr kumimoji="1" lang="ja-JP" altLang="en-US" sz="1600" dirty="0"/>
                    </a:p>
                  </a:txBody>
                  <a:tcPr/>
                </a:tc>
                <a:tc>
                  <a:txBody>
                    <a:bodyPr/>
                    <a:lstStyle/>
                    <a:p>
                      <a:r>
                        <a:rPr kumimoji="1" lang="ja-JP" altLang="en-US" sz="1600" b="1" dirty="0">
                          <a:solidFill>
                            <a:srgbClr val="FF0000"/>
                          </a:solidFill>
                        </a:rPr>
                        <a:t>ネットの情報に頼りきりになり自分で考えることをしなくなった</a:t>
                      </a:r>
                    </a:p>
                  </a:txBody>
                  <a:tcPr/>
                </a:tc>
                <a:tc>
                  <a:txBody>
                    <a:bodyPr/>
                    <a:lstStyle/>
                    <a:p>
                      <a:pPr algn="ctr"/>
                      <a:r>
                        <a:rPr kumimoji="1" lang="en-US" altLang="ja-JP" sz="1600" dirty="0"/>
                        <a:t>8.2</a:t>
                      </a:r>
                      <a:endParaRPr kumimoji="1" lang="ja-JP" altLang="en-US" sz="1600" dirty="0"/>
                    </a:p>
                  </a:txBody>
                  <a:tcPr/>
                </a:tc>
                <a:extLst>
                  <a:ext uri="{0D108BD9-81ED-4DB2-BD59-A6C34878D82A}">
                    <a16:rowId xmlns:a16="http://schemas.microsoft.com/office/drawing/2014/main" val="4080256746"/>
                  </a:ext>
                </a:extLst>
              </a:tr>
              <a:tr h="370840">
                <a:tc>
                  <a:txBody>
                    <a:bodyPr/>
                    <a:lstStyle/>
                    <a:p>
                      <a:r>
                        <a:rPr kumimoji="1" lang="ja-JP" altLang="en-US" sz="1600" b="1" dirty="0"/>
                        <a:t>自ら情報発信することで自己表現が積極的になった</a:t>
                      </a:r>
                    </a:p>
                  </a:txBody>
                  <a:tcPr/>
                </a:tc>
                <a:tc>
                  <a:txBody>
                    <a:bodyPr/>
                    <a:lstStyle/>
                    <a:p>
                      <a:pPr algn="ctr"/>
                      <a:r>
                        <a:rPr kumimoji="1" lang="en-US" altLang="ja-JP" sz="1600" dirty="0"/>
                        <a:t>13.0</a:t>
                      </a:r>
                      <a:endParaRPr kumimoji="1" lang="ja-JP" altLang="en-US" sz="1600" dirty="0"/>
                    </a:p>
                  </a:txBody>
                  <a:tcPr/>
                </a:tc>
                <a:tc>
                  <a:txBody>
                    <a:bodyPr/>
                    <a:lstStyle/>
                    <a:p>
                      <a:r>
                        <a:rPr kumimoji="1" lang="ja-JP" altLang="en-US" sz="1600" b="1" dirty="0">
                          <a:solidFill>
                            <a:srgbClr val="FF0000"/>
                          </a:solidFill>
                        </a:rPr>
                        <a:t>ことばの発達が遅れたように思う</a:t>
                      </a:r>
                    </a:p>
                  </a:txBody>
                  <a:tcPr/>
                </a:tc>
                <a:tc>
                  <a:txBody>
                    <a:bodyPr/>
                    <a:lstStyle/>
                    <a:p>
                      <a:pPr algn="ctr"/>
                      <a:r>
                        <a:rPr kumimoji="1" lang="en-US" altLang="ja-JP" sz="1600" dirty="0"/>
                        <a:t>4.5</a:t>
                      </a:r>
                      <a:endParaRPr kumimoji="1" lang="ja-JP" altLang="en-US" sz="1600" dirty="0"/>
                    </a:p>
                  </a:txBody>
                  <a:tcPr/>
                </a:tc>
                <a:extLst>
                  <a:ext uri="{0D108BD9-81ED-4DB2-BD59-A6C34878D82A}">
                    <a16:rowId xmlns:a16="http://schemas.microsoft.com/office/drawing/2014/main" val="1880402784"/>
                  </a:ext>
                </a:extLst>
              </a:tr>
              <a:tr h="370840">
                <a:tc>
                  <a:txBody>
                    <a:bodyPr/>
                    <a:lstStyle/>
                    <a:p>
                      <a:r>
                        <a:rPr kumimoji="1" lang="ja-JP" altLang="en-US" sz="1600" b="1" dirty="0"/>
                        <a:t>学習用サイトやアプリを利用することで勉強がはかどるようになった</a:t>
                      </a:r>
                    </a:p>
                  </a:txBody>
                  <a:tcPr/>
                </a:tc>
                <a:tc>
                  <a:txBody>
                    <a:bodyPr/>
                    <a:lstStyle/>
                    <a:p>
                      <a:pPr algn="ctr"/>
                      <a:r>
                        <a:rPr kumimoji="1" lang="en-US" altLang="ja-JP" sz="1600" dirty="0"/>
                        <a:t>11.7</a:t>
                      </a:r>
                      <a:endParaRPr kumimoji="1" lang="ja-JP" altLang="en-US" sz="1600" dirty="0"/>
                    </a:p>
                  </a:txBody>
                  <a:tcPr/>
                </a:tc>
                <a:tc>
                  <a:txBody>
                    <a:bodyPr/>
                    <a:lstStyle/>
                    <a:p>
                      <a:r>
                        <a:rPr kumimoji="1" lang="ja-JP" altLang="en-US" sz="1600" b="1" dirty="0">
                          <a:solidFill>
                            <a:srgbClr val="FF0000"/>
                          </a:solidFill>
                        </a:rPr>
                        <a:t>子どもの人間関係が見えにくくなった</a:t>
                      </a:r>
                    </a:p>
                  </a:txBody>
                  <a:tcPr/>
                </a:tc>
                <a:tc>
                  <a:txBody>
                    <a:bodyPr/>
                    <a:lstStyle/>
                    <a:p>
                      <a:pPr algn="ctr"/>
                      <a:r>
                        <a:rPr kumimoji="1" lang="en-US" altLang="ja-JP" sz="1600" dirty="0"/>
                        <a:t>4.4</a:t>
                      </a:r>
                      <a:endParaRPr kumimoji="1" lang="ja-JP" altLang="en-US" sz="1600" dirty="0"/>
                    </a:p>
                  </a:txBody>
                  <a:tcPr/>
                </a:tc>
                <a:extLst>
                  <a:ext uri="{0D108BD9-81ED-4DB2-BD59-A6C34878D82A}">
                    <a16:rowId xmlns:a16="http://schemas.microsoft.com/office/drawing/2014/main" val="2348170612"/>
                  </a:ext>
                </a:extLst>
              </a:tr>
              <a:tr h="370840">
                <a:tc>
                  <a:txBody>
                    <a:bodyPr/>
                    <a:lstStyle/>
                    <a:p>
                      <a:r>
                        <a:rPr kumimoji="1" lang="ja-JP" altLang="en-US" sz="1600" b="1" dirty="0"/>
                        <a:t>友だちと直接交流する機会が増えた</a:t>
                      </a:r>
                    </a:p>
                  </a:txBody>
                  <a:tcPr/>
                </a:tc>
                <a:tc>
                  <a:txBody>
                    <a:bodyPr/>
                    <a:lstStyle/>
                    <a:p>
                      <a:pPr algn="ctr"/>
                      <a:r>
                        <a:rPr kumimoji="1" lang="en-US" altLang="ja-JP" sz="1600" dirty="0"/>
                        <a:t>5.9</a:t>
                      </a:r>
                      <a:endParaRPr kumimoji="1" lang="ja-JP" altLang="en-US" sz="1600" dirty="0"/>
                    </a:p>
                  </a:txBody>
                  <a:tcPr/>
                </a:tc>
                <a:tc>
                  <a:txBody>
                    <a:bodyPr/>
                    <a:lstStyle/>
                    <a:p>
                      <a:r>
                        <a:rPr kumimoji="1" lang="ja-JP" altLang="en-US" sz="1600" b="1" dirty="0">
                          <a:solidFill>
                            <a:srgbClr val="FF0000"/>
                          </a:solidFill>
                        </a:rPr>
                        <a:t>友だちと直接交流する機会が減った</a:t>
                      </a:r>
                    </a:p>
                  </a:txBody>
                  <a:tcPr/>
                </a:tc>
                <a:tc>
                  <a:txBody>
                    <a:bodyPr/>
                    <a:lstStyle/>
                    <a:p>
                      <a:pPr algn="ctr"/>
                      <a:r>
                        <a:rPr kumimoji="1" lang="en-US" altLang="ja-JP" sz="1600" dirty="0"/>
                        <a:t>4.0</a:t>
                      </a:r>
                      <a:endParaRPr kumimoji="1" lang="ja-JP" altLang="en-US" sz="1600" dirty="0"/>
                    </a:p>
                  </a:txBody>
                  <a:tcPr/>
                </a:tc>
                <a:extLst>
                  <a:ext uri="{0D108BD9-81ED-4DB2-BD59-A6C34878D82A}">
                    <a16:rowId xmlns:a16="http://schemas.microsoft.com/office/drawing/2014/main" val="1487338166"/>
                  </a:ext>
                </a:extLst>
              </a:tr>
              <a:tr h="370840">
                <a:tc>
                  <a:txBody>
                    <a:bodyPr/>
                    <a:lstStyle/>
                    <a:p>
                      <a:r>
                        <a:rPr kumimoji="1" lang="ja-JP" altLang="en-US" sz="1600" b="1" dirty="0"/>
                        <a:t>既存の友だちとの関係がさらに深まった</a:t>
                      </a:r>
                    </a:p>
                  </a:txBody>
                  <a:tcPr/>
                </a:tc>
                <a:tc>
                  <a:txBody>
                    <a:bodyPr/>
                    <a:lstStyle/>
                    <a:p>
                      <a:pPr algn="ctr"/>
                      <a:r>
                        <a:rPr kumimoji="1" lang="en-US" altLang="ja-JP" sz="1600" dirty="0"/>
                        <a:t>5.8</a:t>
                      </a:r>
                      <a:endParaRPr kumimoji="1" lang="ja-JP" altLang="en-US" sz="1600" dirty="0"/>
                    </a:p>
                  </a:txBody>
                  <a:tcPr/>
                </a:tc>
                <a:tc>
                  <a:txBody>
                    <a:bodyPr/>
                    <a:lstStyle/>
                    <a:p>
                      <a:endParaRPr kumimoji="1" lang="ja-JP" altLang="en-US"/>
                    </a:p>
                  </a:txBody>
                  <a:tcPr/>
                </a:tc>
                <a:tc>
                  <a:txBody>
                    <a:bodyPr/>
                    <a:lstStyle/>
                    <a:p>
                      <a:endParaRPr kumimoji="1" lang="ja-JP" altLang="en-US" sz="1600" dirty="0"/>
                    </a:p>
                  </a:txBody>
                  <a:tcPr/>
                </a:tc>
                <a:extLst>
                  <a:ext uri="{0D108BD9-81ED-4DB2-BD59-A6C34878D82A}">
                    <a16:rowId xmlns:a16="http://schemas.microsoft.com/office/drawing/2014/main" val="2522349477"/>
                  </a:ext>
                </a:extLst>
              </a:tr>
              <a:tr h="370840">
                <a:tc>
                  <a:txBody>
                    <a:bodyPr/>
                    <a:lstStyle/>
                    <a:p>
                      <a:r>
                        <a:rPr kumimoji="1" lang="ja-JP" altLang="en-US" sz="1600" b="1" dirty="0"/>
                        <a:t>ネットを通じて新たな友達関係が生まれた</a:t>
                      </a:r>
                    </a:p>
                  </a:txBody>
                  <a:tcPr/>
                </a:tc>
                <a:tc>
                  <a:txBody>
                    <a:bodyPr/>
                    <a:lstStyle/>
                    <a:p>
                      <a:pPr algn="ctr"/>
                      <a:r>
                        <a:rPr kumimoji="1" lang="en-US" altLang="ja-JP" sz="1600" dirty="0"/>
                        <a:t>3.3</a:t>
                      </a:r>
                      <a:endParaRPr kumimoji="1" lang="ja-JP" altLang="en-US" sz="1600" dirty="0"/>
                    </a:p>
                  </a:txBody>
                  <a:tcPr/>
                </a:tc>
                <a:tc>
                  <a:txBody>
                    <a:bodyPr/>
                    <a:lstStyle/>
                    <a:p>
                      <a:endParaRPr kumimoji="1" lang="ja-JP" altLang="en-US"/>
                    </a:p>
                  </a:txBody>
                  <a:tcPr/>
                </a:tc>
                <a:tc>
                  <a:txBody>
                    <a:bodyPr/>
                    <a:lstStyle/>
                    <a:p>
                      <a:endParaRPr kumimoji="1" lang="ja-JP" altLang="en-US" sz="1600" dirty="0"/>
                    </a:p>
                  </a:txBody>
                  <a:tcPr/>
                </a:tc>
                <a:extLst>
                  <a:ext uri="{0D108BD9-81ED-4DB2-BD59-A6C34878D82A}">
                    <a16:rowId xmlns:a16="http://schemas.microsoft.com/office/drawing/2014/main" val="1504555014"/>
                  </a:ext>
                </a:extLst>
              </a:tr>
            </a:tbl>
          </a:graphicData>
        </a:graphic>
      </p:graphicFrame>
      <p:sp>
        <p:nvSpPr>
          <p:cNvPr id="6" name="四角形: 角を丸くする 5">
            <a:extLst>
              <a:ext uri="{FF2B5EF4-FFF2-40B4-BE49-F238E27FC236}">
                <a16:creationId xmlns:a16="http://schemas.microsoft.com/office/drawing/2014/main" id="{A5A07AC3-4542-426A-A659-FD97FDBD4133}"/>
              </a:ext>
            </a:extLst>
          </p:cNvPr>
          <p:cNvSpPr/>
          <p:nvPr/>
        </p:nvSpPr>
        <p:spPr>
          <a:xfrm>
            <a:off x="8868792" y="247650"/>
            <a:ext cx="2689934" cy="5247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ディスカッション資料</a:t>
            </a:r>
          </a:p>
        </p:txBody>
      </p:sp>
      <p:sp>
        <p:nvSpPr>
          <p:cNvPr id="8" name="スライド番号プレースホルダー 7">
            <a:extLst>
              <a:ext uri="{FF2B5EF4-FFF2-40B4-BE49-F238E27FC236}">
                <a16:creationId xmlns:a16="http://schemas.microsoft.com/office/drawing/2014/main" id="{AF80623A-3781-4AB6-91D7-E9762D2D191E}"/>
              </a:ext>
            </a:extLst>
          </p:cNvPr>
          <p:cNvSpPr>
            <a:spLocks noGrp="1"/>
          </p:cNvSpPr>
          <p:nvPr>
            <p:ph type="sldNum" sz="quarter" idx="12"/>
          </p:nvPr>
        </p:nvSpPr>
        <p:spPr/>
        <p:txBody>
          <a:bodyPr/>
          <a:lstStyle/>
          <a:p>
            <a:fld id="{69E57DC2-970A-4B3E-BB1C-7A09969E49DF}" type="slidenum">
              <a:rPr lang="en-US" smtClean="0"/>
              <a:t>24</a:t>
            </a:fld>
            <a:endParaRPr lang="en-US" dirty="0"/>
          </a:p>
        </p:txBody>
      </p:sp>
      <p:sp>
        <p:nvSpPr>
          <p:cNvPr id="9" name="フッター プレースホルダー 8">
            <a:extLst>
              <a:ext uri="{FF2B5EF4-FFF2-40B4-BE49-F238E27FC236}">
                <a16:creationId xmlns:a16="http://schemas.microsoft.com/office/drawing/2014/main" id="{9A77CF07-2378-4924-8B41-485DBC18939A}"/>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4226729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3F7B49-4BBA-4864-9AAE-44308B627398}"/>
              </a:ext>
            </a:extLst>
          </p:cNvPr>
          <p:cNvSpPr>
            <a:spLocks noGrp="1"/>
          </p:cNvSpPr>
          <p:nvPr>
            <p:ph type="title"/>
          </p:nvPr>
        </p:nvSpPr>
        <p:spPr/>
        <p:txBody>
          <a:bodyPr>
            <a:normAutofit fontScale="90000"/>
          </a:bodyPr>
          <a:lstStyle/>
          <a:p>
            <a:r>
              <a:rPr kumimoji="1" lang="en-US" altLang="ja-JP" dirty="0"/>
              <a:t>2</a:t>
            </a:r>
            <a:r>
              <a:rPr kumimoji="1" lang="ja-JP" altLang="en-US" dirty="0"/>
              <a:t>歳児の</a:t>
            </a:r>
            <a:r>
              <a:rPr kumimoji="1" lang="en-US" altLang="ja-JP" dirty="0"/>
              <a:t>1</a:t>
            </a:r>
            <a:r>
              <a:rPr kumimoji="1" lang="ja-JP" altLang="en-US" dirty="0"/>
              <a:t>割超がもう「スマホ依存」⑤</a:t>
            </a:r>
            <a:br>
              <a:rPr kumimoji="1" lang="ja-JP" altLang="en-US" dirty="0"/>
            </a:br>
            <a:r>
              <a:rPr kumimoji="1" lang="ja-JP" altLang="en-US" sz="3100" dirty="0"/>
              <a:t>スマホ依存判定項目</a:t>
            </a:r>
            <a:endParaRPr kumimoji="1" lang="ja-JP" altLang="en-US" dirty="0"/>
          </a:p>
        </p:txBody>
      </p:sp>
      <p:sp>
        <p:nvSpPr>
          <p:cNvPr id="3" name="コンテンツ プレースホルダー 2">
            <a:extLst>
              <a:ext uri="{FF2B5EF4-FFF2-40B4-BE49-F238E27FC236}">
                <a16:creationId xmlns:a16="http://schemas.microsoft.com/office/drawing/2014/main" id="{9D297AC6-0502-43B2-92BD-D36EFD000DFD}"/>
              </a:ext>
            </a:extLst>
          </p:cNvPr>
          <p:cNvSpPr>
            <a:spLocks noGrp="1"/>
          </p:cNvSpPr>
          <p:nvPr>
            <p:ph idx="1"/>
          </p:nvPr>
        </p:nvSpPr>
        <p:spPr>
          <a:xfrm>
            <a:off x="1371600" y="5282214"/>
            <a:ext cx="10062839" cy="1025370"/>
          </a:xfrm>
        </p:spPr>
        <p:txBody>
          <a:bodyPr>
            <a:normAutofit fontScale="92500" lnSpcReduction="10000"/>
          </a:bodyPr>
          <a:lstStyle/>
          <a:p>
            <a:pPr>
              <a:buFont typeface="Wingdings" panose="05000000000000000000" pitchFamily="2" charset="2"/>
              <a:buChar char="n"/>
            </a:pPr>
            <a:endParaRPr kumimoji="1" lang="en-US" altLang="ja-JP" dirty="0"/>
          </a:p>
          <a:p>
            <a:pPr>
              <a:buFont typeface="Wingdings" panose="05000000000000000000" pitchFamily="2" charset="2"/>
              <a:buChar char="n"/>
            </a:pPr>
            <a:r>
              <a:rPr lang="ja-JP" altLang="en-US" dirty="0"/>
              <a:t>橋元（</a:t>
            </a:r>
            <a:r>
              <a:rPr lang="en-US" altLang="ja-JP" dirty="0"/>
              <a:t>2018</a:t>
            </a:r>
            <a:r>
              <a:rPr lang="ja-JP" altLang="en-US" dirty="0"/>
              <a:t>）によると、この</a:t>
            </a:r>
            <a:r>
              <a:rPr lang="en-US" altLang="ja-JP" dirty="0"/>
              <a:t>8</a:t>
            </a:r>
            <a:r>
              <a:rPr lang="ja-JP" altLang="en-US" b="1" dirty="0"/>
              <a:t>項目基準のうち、</a:t>
            </a:r>
            <a:r>
              <a:rPr lang="en-US" altLang="ja-JP" b="1" dirty="0"/>
              <a:t>5</a:t>
            </a:r>
            <a:r>
              <a:rPr lang="ja-JP" altLang="en-US" b="1" dirty="0"/>
              <a:t>項目以上に「あてはまる」と答えた場合、スマホ依存傾向が疑われる</a:t>
            </a:r>
            <a:r>
              <a:rPr lang="ja-JP" altLang="en-US" dirty="0"/>
              <a:t>乳幼児としている。</a:t>
            </a:r>
            <a:endParaRPr lang="en-US" altLang="ja-JP" dirty="0"/>
          </a:p>
          <a:p>
            <a:pPr>
              <a:buFont typeface="Wingdings" panose="05000000000000000000" pitchFamily="2" charset="2"/>
              <a:buChar char="n"/>
            </a:pPr>
            <a:endParaRPr kumimoji="1"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kumimoji="1"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kumimoji="1" lang="en-US" altLang="ja-JP" dirty="0"/>
          </a:p>
          <a:p>
            <a:pPr>
              <a:buFont typeface="Wingdings" panose="05000000000000000000" pitchFamily="2" charset="2"/>
              <a:buChar char="n"/>
            </a:pPr>
            <a:endParaRPr kumimoji="1" lang="ja-JP" altLang="en-US" dirty="0"/>
          </a:p>
        </p:txBody>
      </p:sp>
      <p:graphicFrame>
        <p:nvGraphicFramePr>
          <p:cNvPr id="6" name="表 6">
            <a:extLst>
              <a:ext uri="{FF2B5EF4-FFF2-40B4-BE49-F238E27FC236}">
                <a16:creationId xmlns:a16="http://schemas.microsoft.com/office/drawing/2014/main" id="{DC69D85E-1F94-4B08-92AD-B97E33665F6A}"/>
              </a:ext>
            </a:extLst>
          </p:cNvPr>
          <p:cNvGraphicFramePr>
            <a:graphicFrameLocks noGrp="1"/>
          </p:cNvGraphicFramePr>
          <p:nvPr>
            <p:extLst>
              <p:ext uri="{D42A27DB-BD31-4B8C-83A1-F6EECF244321}">
                <p14:modId xmlns:p14="http://schemas.microsoft.com/office/powerpoint/2010/main" val="846450368"/>
              </p:ext>
            </p:extLst>
          </p:nvPr>
        </p:nvGraphicFramePr>
        <p:xfrm>
          <a:off x="1219200" y="1827912"/>
          <a:ext cx="9509587" cy="3337560"/>
        </p:xfrm>
        <a:graphic>
          <a:graphicData uri="http://schemas.openxmlformats.org/drawingml/2006/table">
            <a:tbl>
              <a:tblPr firstRow="1" bandRow="1">
                <a:tableStyleId>{7DF18680-E054-41AD-8BC1-D1AEF772440D}</a:tableStyleId>
              </a:tblPr>
              <a:tblGrid>
                <a:gridCol w="8655474">
                  <a:extLst>
                    <a:ext uri="{9D8B030D-6E8A-4147-A177-3AD203B41FA5}">
                      <a16:colId xmlns:a16="http://schemas.microsoft.com/office/drawing/2014/main" val="3824783932"/>
                    </a:ext>
                  </a:extLst>
                </a:gridCol>
                <a:gridCol w="854113">
                  <a:extLst>
                    <a:ext uri="{9D8B030D-6E8A-4147-A177-3AD203B41FA5}">
                      <a16:colId xmlns:a16="http://schemas.microsoft.com/office/drawing/2014/main" val="926546996"/>
                    </a:ext>
                  </a:extLst>
                </a:gridCol>
              </a:tblGrid>
              <a:tr h="370840">
                <a:tc>
                  <a:txBody>
                    <a:bodyPr/>
                    <a:lstStyle/>
                    <a:p>
                      <a:r>
                        <a:rPr kumimoji="1" lang="ja-JP" altLang="en-US" dirty="0"/>
                        <a:t>スマホ依存判定項目ごとの該当率</a:t>
                      </a:r>
                    </a:p>
                  </a:txBody>
                  <a:tcPr/>
                </a:tc>
                <a:tc>
                  <a:txBody>
                    <a:bodyPr/>
                    <a:lstStyle/>
                    <a:p>
                      <a:r>
                        <a:rPr kumimoji="1" lang="ja-JP" altLang="en-US" sz="1600" dirty="0"/>
                        <a:t>（％）</a:t>
                      </a:r>
                    </a:p>
                  </a:txBody>
                  <a:tcPr/>
                </a:tc>
                <a:extLst>
                  <a:ext uri="{0D108BD9-81ED-4DB2-BD59-A6C34878D82A}">
                    <a16:rowId xmlns:a16="http://schemas.microsoft.com/office/drawing/2014/main" val="924947137"/>
                  </a:ext>
                </a:extLst>
              </a:tr>
              <a:tr h="370840">
                <a:tc>
                  <a:txBody>
                    <a:bodyPr/>
                    <a:lstStyle/>
                    <a:p>
                      <a:r>
                        <a:rPr kumimoji="1" lang="ja-JP" altLang="en-US" b="1" dirty="0"/>
                        <a:t>すぐにスマートフォンを使いたがる</a:t>
                      </a:r>
                    </a:p>
                  </a:txBody>
                  <a:tcPr/>
                </a:tc>
                <a:tc>
                  <a:txBody>
                    <a:bodyPr/>
                    <a:lstStyle/>
                    <a:p>
                      <a:pPr algn="ctr"/>
                      <a:r>
                        <a:rPr kumimoji="1" lang="en-US" altLang="ja-JP" b="1" dirty="0"/>
                        <a:t>55.5</a:t>
                      </a:r>
                      <a:endParaRPr kumimoji="1" lang="ja-JP" altLang="en-US" b="1" dirty="0"/>
                    </a:p>
                  </a:txBody>
                  <a:tcPr/>
                </a:tc>
                <a:extLst>
                  <a:ext uri="{0D108BD9-81ED-4DB2-BD59-A6C34878D82A}">
                    <a16:rowId xmlns:a16="http://schemas.microsoft.com/office/drawing/2014/main" val="1056595626"/>
                  </a:ext>
                </a:extLst>
              </a:tr>
              <a:tr h="370840">
                <a:tc>
                  <a:txBody>
                    <a:bodyPr/>
                    <a:lstStyle/>
                    <a:p>
                      <a:r>
                        <a:rPr kumimoji="1" lang="ja-JP" altLang="en-US" b="1" dirty="0"/>
                        <a:t>必要もないのに、いつまでもダラダラスマートフォンをいじっている</a:t>
                      </a:r>
                    </a:p>
                  </a:txBody>
                  <a:tcPr/>
                </a:tc>
                <a:tc>
                  <a:txBody>
                    <a:bodyPr/>
                    <a:lstStyle/>
                    <a:p>
                      <a:pPr algn="ctr"/>
                      <a:r>
                        <a:rPr kumimoji="1" lang="en-US" altLang="ja-JP" b="1" dirty="0"/>
                        <a:t>13.6</a:t>
                      </a:r>
                      <a:endParaRPr kumimoji="1" lang="ja-JP" altLang="en-US" b="1" dirty="0"/>
                    </a:p>
                  </a:txBody>
                  <a:tcPr/>
                </a:tc>
                <a:extLst>
                  <a:ext uri="{0D108BD9-81ED-4DB2-BD59-A6C34878D82A}">
                    <a16:rowId xmlns:a16="http://schemas.microsoft.com/office/drawing/2014/main" val="4196534625"/>
                  </a:ext>
                </a:extLst>
              </a:tr>
              <a:tr h="370840">
                <a:tc>
                  <a:txBody>
                    <a:bodyPr/>
                    <a:lstStyle/>
                    <a:p>
                      <a:r>
                        <a:rPr kumimoji="1" lang="ja-JP" altLang="en-US" b="1" dirty="0"/>
                        <a:t>やめようね、と言ってもスマートフォンをやめない</a:t>
                      </a:r>
                    </a:p>
                  </a:txBody>
                  <a:tcPr/>
                </a:tc>
                <a:tc>
                  <a:txBody>
                    <a:bodyPr/>
                    <a:lstStyle/>
                    <a:p>
                      <a:pPr algn="ctr"/>
                      <a:r>
                        <a:rPr kumimoji="1" lang="en-US" altLang="ja-JP" b="1" dirty="0"/>
                        <a:t>39.1</a:t>
                      </a:r>
                      <a:endParaRPr kumimoji="1" lang="ja-JP" altLang="en-US" b="1" dirty="0"/>
                    </a:p>
                  </a:txBody>
                  <a:tcPr/>
                </a:tc>
                <a:extLst>
                  <a:ext uri="{0D108BD9-81ED-4DB2-BD59-A6C34878D82A}">
                    <a16:rowId xmlns:a16="http://schemas.microsoft.com/office/drawing/2014/main" val="2514780376"/>
                  </a:ext>
                </a:extLst>
              </a:tr>
              <a:tr h="370840">
                <a:tc>
                  <a:txBody>
                    <a:bodyPr/>
                    <a:lstStyle/>
                    <a:p>
                      <a:r>
                        <a:rPr kumimoji="1" lang="ja-JP" altLang="en-US" b="1" dirty="0"/>
                        <a:t>スマートフォンを取り上げると機嫌が悪くなる</a:t>
                      </a:r>
                    </a:p>
                  </a:txBody>
                  <a:tcPr/>
                </a:tc>
                <a:tc>
                  <a:txBody>
                    <a:bodyPr/>
                    <a:lstStyle/>
                    <a:p>
                      <a:pPr algn="ctr"/>
                      <a:r>
                        <a:rPr kumimoji="1" lang="en-US" altLang="ja-JP" b="1" dirty="0"/>
                        <a:t>46.7</a:t>
                      </a:r>
                      <a:endParaRPr kumimoji="1" lang="ja-JP" altLang="en-US" b="1" dirty="0"/>
                    </a:p>
                  </a:txBody>
                  <a:tcPr/>
                </a:tc>
                <a:extLst>
                  <a:ext uri="{0D108BD9-81ED-4DB2-BD59-A6C34878D82A}">
                    <a16:rowId xmlns:a16="http://schemas.microsoft.com/office/drawing/2014/main" val="265944955"/>
                  </a:ext>
                </a:extLst>
              </a:tr>
              <a:tr h="370840">
                <a:tc>
                  <a:txBody>
                    <a:bodyPr/>
                    <a:lstStyle/>
                    <a:p>
                      <a:r>
                        <a:rPr kumimoji="1" lang="ja-JP" altLang="en-US" b="1" dirty="0"/>
                        <a:t>決めた時間以上にスマートフォンをいじってやめられない</a:t>
                      </a:r>
                    </a:p>
                  </a:txBody>
                  <a:tcPr/>
                </a:tc>
                <a:tc>
                  <a:txBody>
                    <a:bodyPr/>
                    <a:lstStyle/>
                    <a:p>
                      <a:pPr algn="ctr"/>
                      <a:r>
                        <a:rPr kumimoji="1" lang="en-US" altLang="ja-JP" b="1" dirty="0"/>
                        <a:t>27.4</a:t>
                      </a:r>
                      <a:endParaRPr kumimoji="1" lang="ja-JP" altLang="en-US" b="1" dirty="0"/>
                    </a:p>
                  </a:txBody>
                  <a:tcPr/>
                </a:tc>
                <a:extLst>
                  <a:ext uri="{0D108BD9-81ED-4DB2-BD59-A6C34878D82A}">
                    <a16:rowId xmlns:a16="http://schemas.microsoft.com/office/drawing/2014/main" val="2869332968"/>
                  </a:ext>
                </a:extLst>
              </a:tr>
              <a:tr h="370840">
                <a:tc>
                  <a:txBody>
                    <a:bodyPr/>
                    <a:lstStyle/>
                    <a:p>
                      <a:r>
                        <a:rPr kumimoji="1" lang="ja-JP" altLang="en-US" b="1" dirty="0"/>
                        <a:t>スマートフォンに夢中で約束を破ったり、食事をとらなかったりすることがある</a:t>
                      </a:r>
                    </a:p>
                  </a:txBody>
                  <a:tcPr/>
                </a:tc>
                <a:tc>
                  <a:txBody>
                    <a:bodyPr/>
                    <a:lstStyle/>
                    <a:p>
                      <a:pPr algn="ctr"/>
                      <a:r>
                        <a:rPr kumimoji="1" lang="en-US" altLang="ja-JP" b="1" dirty="0"/>
                        <a:t>16.7</a:t>
                      </a:r>
                      <a:endParaRPr kumimoji="1" lang="ja-JP" altLang="en-US" b="1" dirty="0"/>
                    </a:p>
                  </a:txBody>
                  <a:tcPr/>
                </a:tc>
                <a:extLst>
                  <a:ext uri="{0D108BD9-81ED-4DB2-BD59-A6C34878D82A}">
                    <a16:rowId xmlns:a16="http://schemas.microsoft.com/office/drawing/2014/main" val="4223819762"/>
                  </a:ext>
                </a:extLst>
              </a:tr>
              <a:tr h="370840">
                <a:tc>
                  <a:txBody>
                    <a:bodyPr/>
                    <a:lstStyle/>
                    <a:p>
                      <a:r>
                        <a:rPr kumimoji="1" lang="ja-JP" altLang="en-US" b="1" dirty="0"/>
                        <a:t>スマートフォンをしていたのに、していなかったフリをすることがある</a:t>
                      </a:r>
                    </a:p>
                  </a:txBody>
                  <a:tcPr/>
                </a:tc>
                <a:tc>
                  <a:txBody>
                    <a:bodyPr/>
                    <a:lstStyle/>
                    <a:p>
                      <a:pPr algn="ctr"/>
                      <a:r>
                        <a:rPr kumimoji="1" lang="en-US" altLang="ja-JP" b="1" dirty="0"/>
                        <a:t>7.5</a:t>
                      </a:r>
                      <a:endParaRPr kumimoji="1" lang="ja-JP" altLang="en-US" b="1" dirty="0"/>
                    </a:p>
                  </a:txBody>
                  <a:tcPr/>
                </a:tc>
                <a:extLst>
                  <a:ext uri="{0D108BD9-81ED-4DB2-BD59-A6C34878D82A}">
                    <a16:rowId xmlns:a16="http://schemas.microsoft.com/office/drawing/2014/main" val="2767009498"/>
                  </a:ext>
                </a:extLst>
              </a:tr>
              <a:tr h="370840">
                <a:tc>
                  <a:txBody>
                    <a:bodyPr/>
                    <a:lstStyle/>
                    <a:p>
                      <a:r>
                        <a:rPr kumimoji="1" lang="ja-JP" altLang="en-US" b="1" dirty="0"/>
                        <a:t>時間つぶしのためにスマートフォンをいじっている</a:t>
                      </a:r>
                    </a:p>
                  </a:txBody>
                  <a:tcPr/>
                </a:tc>
                <a:tc>
                  <a:txBody>
                    <a:bodyPr/>
                    <a:lstStyle/>
                    <a:p>
                      <a:pPr algn="ctr"/>
                      <a:r>
                        <a:rPr kumimoji="1" lang="en-US" altLang="ja-JP" b="1" dirty="0"/>
                        <a:t>24.9</a:t>
                      </a:r>
                      <a:endParaRPr kumimoji="1" lang="ja-JP" altLang="en-US" b="1" dirty="0"/>
                    </a:p>
                  </a:txBody>
                  <a:tcPr/>
                </a:tc>
                <a:extLst>
                  <a:ext uri="{0D108BD9-81ED-4DB2-BD59-A6C34878D82A}">
                    <a16:rowId xmlns:a16="http://schemas.microsoft.com/office/drawing/2014/main" val="2892727155"/>
                  </a:ext>
                </a:extLst>
              </a:tr>
            </a:tbl>
          </a:graphicData>
        </a:graphic>
      </p:graphicFrame>
      <p:sp>
        <p:nvSpPr>
          <p:cNvPr id="7" name="スライド番号プレースホルダー 6">
            <a:extLst>
              <a:ext uri="{FF2B5EF4-FFF2-40B4-BE49-F238E27FC236}">
                <a16:creationId xmlns:a16="http://schemas.microsoft.com/office/drawing/2014/main" id="{33CBF275-A8BA-4AC2-906C-A621344CD9BD}"/>
              </a:ext>
            </a:extLst>
          </p:cNvPr>
          <p:cNvSpPr>
            <a:spLocks noGrp="1"/>
          </p:cNvSpPr>
          <p:nvPr>
            <p:ph type="sldNum" sz="quarter" idx="12"/>
          </p:nvPr>
        </p:nvSpPr>
        <p:spPr/>
        <p:txBody>
          <a:bodyPr/>
          <a:lstStyle/>
          <a:p>
            <a:fld id="{69E57DC2-970A-4B3E-BB1C-7A09969E49DF}" type="slidenum">
              <a:rPr lang="en-US" smtClean="0"/>
              <a:t>25</a:t>
            </a:fld>
            <a:endParaRPr lang="en-US" dirty="0"/>
          </a:p>
        </p:txBody>
      </p:sp>
      <p:sp>
        <p:nvSpPr>
          <p:cNvPr id="8" name="フッター プレースホルダー 7">
            <a:extLst>
              <a:ext uri="{FF2B5EF4-FFF2-40B4-BE49-F238E27FC236}">
                <a16:creationId xmlns:a16="http://schemas.microsoft.com/office/drawing/2014/main" id="{8100B208-ADC4-4C32-BE05-3A7570FCDF38}"/>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9714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23CBFE-AC29-4140-8BDC-FC7B8CEBC611}"/>
              </a:ext>
            </a:extLst>
          </p:cNvPr>
          <p:cNvSpPr>
            <a:spLocks noGrp="1"/>
          </p:cNvSpPr>
          <p:nvPr>
            <p:ph type="title"/>
          </p:nvPr>
        </p:nvSpPr>
        <p:spPr/>
        <p:txBody>
          <a:bodyPr>
            <a:normAutofit fontScale="90000"/>
          </a:bodyPr>
          <a:lstStyle/>
          <a:p>
            <a:r>
              <a:rPr kumimoji="1" lang="en-US" altLang="ja-JP" dirty="0"/>
              <a:t>2</a:t>
            </a:r>
            <a:r>
              <a:rPr kumimoji="1" lang="ja-JP" altLang="en-US" dirty="0"/>
              <a:t>歳児の</a:t>
            </a:r>
            <a:r>
              <a:rPr kumimoji="1" lang="en-US" altLang="ja-JP" dirty="0"/>
              <a:t>1</a:t>
            </a:r>
            <a:r>
              <a:rPr kumimoji="1" lang="ja-JP" altLang="en-US" dirty="0"/>
              <a:t>割超がもう「スマホ依存」⑥</a:t>
            </a:r>
            <a:br>
              <a:rPr kumimoji="1"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A650C585-598B-4F69-A947-D63475026182}"/>
              </a:ext>
            </a:extLst>
          </p:cNvPr>
          <p:cNvSpPr>
            <a:spLocks noGrp="1"/>
          </p:cNvSpPr>
          <p:nvPr>
            <p:ph idx="1"/>
          </p:nvPr>
        </p:nvSpPr>
        <p:spPr>
          <a:xfrm>
            <a:off x="1219200" y="1473263"/>
            <a:ext cx="9601200" cy="4713363"/>
          </a:xfrm>
        </p:spPr>
        <p:txBody>
          <a:bodyPr/>
          <a:lstStyle/>
          <a:p>
            <a:r>
              <a:rPr kumimoji="1" lang="ja-JP" altLang="en-US" dirty="0"/>
              <a:t>調査対象全体（</a:t>
            </a:r>
            <a:r>
              <a:rPr kumimoji="1" lang="en-US" altLang="ja-JP" dirty="0"/>
              <a:t>N=2272</a:t>
            </a:r>
            <a:r>
              <a:rPr kumimoji="1" lang="ja-JP" altLang="en-US" dirty="0"/>
              <a:t>）を分母に、スマホ依存傾向者数のを分子として割合を算出</a:t>
            </a:r>
            <a:endParaRPr kumimoji="1" lang="en-US" altLang="ja-JP" dirty="0"/>
          </a:p>
          <a:p>
            <a:r>
              <a:rPr kumimoji="1" lang="ja-JP" altLang="en-US" b="1" dirty="0">
                <a:solidFill>
                  <a:srgbClr val="FF0000"/>
                </a:solidFill>
              </a:rPr>
              <a:t>依存傾向者率は</a:t>
            </a:r>
            <a:r>
              <a:rPr kumimoji="1" lang="en-US" altLang="ja-JP" b="1" dirty="0">
                <a:solidFill>
                  <a:srgbClr val="FF0000"/>
                </a:solidFill>
              </a:rPr>
              <a:t>0</a:t>
            </a:r>
            <a:r>
              <a:rPr kumimoji="1" lang="ja-JP" altLang="en-US" b="1" dirty="0">
                <a:solidFill>
                  <a:srgbClr val="FF0000"/>
                </a:solidFill>
              </a:rPr>
              <a:t>～</a:t>
            </a:r>
            <a:r>
              <a:rPr kumimoji="1" lang="en-US" altLang="ja-JP" b="1" dirty="0">
                <a:solidFill>
                  <a:srgbClr val="FF0000"/>
                </a:solidFill>
              </a:rPr>
              <a:t>6</a:t>
            </a:r>
            <a:r>
              <a:rPr kumimoji="1" lang="ja-JP" altLang="en-US" b="1" dirty="0">
                <a:solidFill>
                  <a:srgbClr val="FF0000"/>
                </a:solidFill>
              </a:rPr>
              <a:t>歳全体では</a:t>
            </a:r>
            <a:r>
              <a:rPr kumimoji="1" lang="en-US" altLang="ja-JP" b="1" dirty="0">
                <a:solidFill>
                  <a:srgbClr val="FF0000"/>
                </a:solidFill>
              </a:rPr>
              <a:t>11.6</a:t>
            </a:r>
            <a:r>
              <a:rPr kumimoji="1" lang="ja-JP" altLang="en-US" b="1" dirty="0">
                <a:solidFill>
                  <a:srgbClr val="FF0000"/>
                </a:solidFill>
              </a:rPr>
              <a:t>％</a:t>
            </a:r>
            <a:endParaRPr kumimoji="1" lang="en-US" altLang="ja-JP" b="1" dirty="0">
              <a:solidFill>
                <a:srgbClr val="FF0000"/>
              </a:solidFill>
            </a:endParaRPr>
          </a:p>
          <a:p>
            <a:r>
              <a:rPr kumimoji="1" lang="ja-JP" altLang="en-US" dirty="0">
                <a:solidFill>
                  <a:schemeClr val="tx1"/>
                </a:solidFill>
              </a:rPr>
              <a:t>年齢別</a:t>
            </a:r>
            <a:endParaRPr kumimoji="1" lang="en-US" altLang="ja-JP" dirty="0">
              <a:solidFill>
                <a:schemeClr val="tx1"/>
              </a:solidFill>
            </a:endParaRPr>
          </a:p>
          <a:p>
            <a:pPr marL="0" indent="0">
              <a:buNone/>
            </a:pPr>
            <a:r>
              <a:rPr lang="ja-JP" altLang="en-US" dirty="0">
                <a:solidFill>
                  <a:schemeClr val="tx1"/>
                </a:solidFill>
              </a:rPr>
              <a:t>　・</a:t>
            </a:r>
            <a:r>
              <a:rPr lang="en-US" altLang="ja-JP" dirty="0">
                <a:solidFill>
                  <a:schemeClr val="tx1"/>
                </a:solidFill>
              </a:rPr>
              <a:t>0</a:t>
            </a:r>
            <a:r>
              <a:rPr lang="ja-JP" altLang="en-US" dirty="0">
                <a:solidFill>
                  <a:schemeClr val="tx1"/>
                </a:solidFill>
              </a:rPr>
              <a:t>歳（</a:t>
            </a:r>
            <a:r>
              <a:rPr lang="en-US" altLang="ja-JP" dirty="0">
                <a:solidFill>
                  <a:schemeClr val="tx1"/>
                </a:solidFill>
              </a:rPr>
              <a:t>1.9</a:t>
            </a:r>
            <a:r>
              <a:rPr lang="ja-JP" altLang="en-US" dirty="0">
                <a:solidFill>
                  <a:schemeClr val="tx1"/>
                </a:solidFill>
              </a:rPr>
              <a:t>％）</a:t>
            </a:r>
            <a:endParaRPr lang="en-US" altLang="ja-JP" dirty="0">
              <a:solidFill>
                <a:schemeClr val="tx1"/>
              </a:solidFill>
            </a:endParaRPr>
          </a:p>
          <a:p>
            <a:pPr marL="0" indent="0">
              <a:buNone/>
            </a:pPr>
            <a:r>
              <a:rPr kumimoji="1" lang="ja-JP" altLang="en-US" dirty="0">
                <a:solidFill>
                  <a:schemeClr val="tx1"/>
                </a:solidFill>
              </a:rPr>
              <a:t>　・</a:t>
            </a:r>
            <a:r>
              <a:rPr kumimoji="1" lang="en-US" altLang="ja-JP" dirty="0">
                <a:solidFill>
                  <a:schemeClr val="tx1"/>
                </a:solidFill>
              </a:rPr>
              <a:t>1</a:t>
            </a:r>
            <a:r>
              <a:rPr kumimoji="1" lang="ja-JP" altLang="en-US" dirty="0">
                <a:solidFill>
                  <a:schemeClr val="tx1"/>
                </a:solidFill>
              </a:rPr>
              <a:t>歳（</a:t>
            </a:r>
            <a:r>
              <a:rPr kumimoji="1" lang="en-US" altLang="ja-JP" dirty="0">
                <a:solidFill>
                  <a:schemeClr val="tx1"/>
                </a:solidFill>
              </a:rPr>
              <a:t>9.9</a:t>
            </a:r>
            <a:r>
              <a:rPr kumimoji="1" lang="ja-JP" altLang="en-US" dirty="0">
                <a:solidFill>
                  <a:schemeClr val="tx1"/>
                </a:solidFill>
              </a:rPr>
              <a:t>％）</a:t>
            </a:r>
            <a:r>
              <a:rPr kumimoji="1" lang="en-US" altLang="ja-JP" dirty="0">
                <a:solidFill>
                  <a:schemeClr val="tx1"/>
                </a:solidFill>
              </a:rPr>
              <a:t>	</a:t>
            </a:r>
          </a:p>
          <a:p>
            <a:pPr marL="0" indent="0">
              <a:buNone/>
            </a:pPr>
            <a:r>
              <a:rPr lang="ja-JP" altLang="en-US" dirty="0">
                <a:solidFill>
                  <a:schemeClr val="tx1"/>
                </a:solidFill>
              </a:rPr>
              <a:t>　・</a:t>
            </a:r>
            <a:r>
              <a:rPr lang="en-US" altLang="ja-JP" dirty="0">
                <a:solidFill>
                  <a:schemeClr val="tx1"/>
                </a:solidFill>
              </a:rPr>
              <a:t>2</a:t>
            </a:r>
            <a:r>
              <a:rPr lang="ja-JP" altLang="en-US" dirty="0">
                <a:solidFill>
                  <a:schemeClr val="tx1"/>
                </a:solidFill>
              </a:rPr>
              <a:t>歳（</a:t>
            </a:r>
            <a:r>
              <a:rPr lang="en-US" altLang="ja-JP" b="1" dirty="0">
                <a:solidFill>
                  <a:srgbClr val="FF0000"/>
                </a:solidFill>
              </a:rPr>
              <a:t>13.3</a:t>
            </a:r>
            <a:r>
              <a:rPr lang="ja-JP" altLang="en-US" dirty="0">
                <a:solidFill>
                  <a:schemeClr val="tx1"/>
                </a:solidFill>
              </a:rPr>
              <a:t>％）</a:t>
            </a:r>
            <a:endParaRPr lang="en-US" altLang="ja-JP" dirty="0">
              <a:solidFill>
                <a:schemeClr val="tx1"/>
              </a:solidFill>
            </a:endParaRPr>
          </a:p>
          <a:p>
            <a:pPr marL="0" indent="0">
              <a:buNone/>
            </a:pPr>
            <a:r>
              <a:rPr kumimoji="1" lang="ja-JP" altLang="en-US" dirty="0">
                <a:solidFill>
                  <a:schemeClr val="tx1"/>
                </a:solidFill>
              </a:rPr>
              <a:t>　</a:t>
            </a:r>
            <a:r>
              <a:rPr lang="ja-JP" altLang="en-US" dirty="0">
                <a:solidFill>
                  <a:schemeClr val="tx1"/>
                </a:solidFill>
              </a:rPr>
              <a:t>・</a:t>
            </a:r>
            <a:r>
              <a:rPr lang="en-US" altLang="ja-JP" dirty="0">
                <a:solidFill>
                  <a:schemeClr val="tx1"/>
                </a:solidFill>
              </a:rPr>
              <a:t>3</a:t>
            </a:r>
            <a:r>
              <a:rPr lang="ja-JP" altLang="en-US" dirty="0">
                <a:solidFill>
                  <a:schemeClr val="tx1"/>
                </a:solidFill>
              </a:rPr>
              <a:t>歳（</a:t>
            </a:r>
            <a:r>
              <a:rPr lang="en-US" altLang="ja-JP" dirty="0">
                <a:solidFill>
                  <a:schemeClr val="tx1"/>
                </a:solidFill>
              </a:rPr>
              <a:t>14.5</a:t>
            </a:r>
            <a:r>
              <a:rPr lang="ja-JP" altLang="en-US" dirty="0">
                <a:solidFill>
                  <a:schemeClr val="tx1"/>
                </a:solidFill>
              </a:rPr>
              <a:t>％）</a:t>
            </a:r>
            <a:endParaRPr lang="en-US" altLang="ja-JP" dirty="0">
              <a:solidFill>
                <a:schemeClr val="tx1"/>
              </a:solidFill>
            </a:endParaRPr>
          </a:p>
          <a:p>
            <a:pPr marL="0" indent="0">
              <a:buNone/>
            </a:pPr>
            <a:r>
              <a:rPr kumimoji="1" lang="ja-JP" altLang="en-US" dirty="0">
                <a:solidFill>
                  <a:schemeClr val="tx1"/>
                </a:solidFill>
              </a:rPr>
              <a:t>　・</a:t>
            </a:r>
            <a:r>
              <a:rPr kumimoji="1" lang="en-US" altLang="ja-JP" dirty="0">
                <a:solidFill>
                  <a:schemeClr val="tx1"/>
                </a:solidFill>
              </a:rPr>
              <a:t>4</a:t>
            </a:r>
            <a:r>
              <a:rPr kumimoji="1" lang="ja-JP" altLang="en-US" dirty="0">
                <a:solidFill>
                  <a:schemeClr val="tx1"/>
                </a:solidFill>
              </a:rPr>
              <a:t>歳（</a:t>
            </a:r>
            <a:r>
              <a:rPr kumimoji="1" lang="en-US" altLang="ja-JP" dirty="0">
                <a:solidFill>
                  <a:schemeClr val="tx1"/>
                </a:solidFill>
              </a:rPr>
              <a:t>14.2</a:t>
            </a:r>
            <a:r>
              <a:rPr kumimoji="1" lang="ja-JP" altLang="en-US" dirty="0">
                <a:solidFill>
                  <a:schemeClr val="tx1"/>
                </a:solidFill>
              </a:rPr>
              <a:t>％）</a:t>
            </a:r>
            <a:endParaRPr kumimoji="1" lang="en-US" altLang="ja-JP" dirty="0">
              <a:solidFill>
                <a:schemeClr val="tx1"/>
              </a:solidFill>
            </a:endParaRPr>
          </a:p>
          <a:p>
            <a:pPr marL="0" indent="0">
              <a:buNone/>
            </a:pPr>
            <a:r>
              <a:rPr lang="ja-JP" altLang="en-US" dirty="0">
                <a:solidFill>
                  <a:schemeClr val="tx1"/>
                </a:solidFill>
              </a:rPr>
              <a:t>　・</a:t>
            </a:r>
            <a:r>
              <a:rPr lang="en-US" altLang="ja-JP" dirty="0">
                <a:solidFill>
                  <a:schemeClr val="tx1"/>
                </a:solidFill>
              </a:rPr>
              <a:t>5</a:t>
            </a:r>
            <a:r>
              <a:rPr lang="ja-JP" altLang="en-US" dirty="0">
                <a:solidFill>
                  <a:schemeClr val="tx1"/>
                </a:solidFill>
              </a:rPr>
              <a:t>歳（</a:t>
            </a:r>
            <a:r>
              <a:rPr lang="en-US" altLang="ja-JP" dirty="0">
                <a:solidFill>
                  <a:schemeClr val="tx1"/>
                </a:solidFill>
              </a:rPr>
              <a:t>12.3</a:t>
            </a:r>
            <a:r>
              <a:rPr lang="ja-JP" altLang="en-US" dirty="0">
                <a:solidFill>
                  <a:schemeClr val="tx1"/>
                </a:solidFill>
              </a:rPr>
              <a:t>％）</a:t>
            </a:r>
            <a:endParaRPr lang="en-US" altLang="ja-JP" dirty="0">
              <a:solidFill>
                <a:schemeClr val="tx1"/>
              </a:solidFill>
            </a:endParaRPr>
          </a:p>
          <a:p>
            <a:pPr marL="0" indent="0">
              <a:buNone/>
            </a:pPr>
            <a:r>
              <a:rPr kumimoji="1" lang="ja-JP" altLang="en-US" dirty="0">
                <a:solidFill>
                  <a:schemeClr val="tx1"/>
                </a:solidFill>
              </a:rPr>
              <a:t>　・</a:t>
            </a:r>
            <a:r>
              <a:rPr kumimoji="1" lang="en-US" altLang="ja-JP" dirty="0">
                <a:solidFill>
                  <a:schemeClr val="tx1"/>
                </a:solidFill>
              </a:rPr>
              <a:t>6</a:t>
            </a:r>
            <a:r>
              <a:rPr kumimoji="1" lang="ja-JP" altLang="en-US" dirty="0">
                <a:solidFill>
                  <a:schemeClr val="tx1"/>
                </a:solidFill>
              </a:rPr>
              <a:t>歳（</a:t>
            </a:r>
            <a:r>
              <a:rPr kumimoji="1" lang="en-US" altLang="ja-JP" dirty="0">
                <a:solidFill>
                  <a:schemeClr val="tx1"/>
                </a:solidFill>
              </a:rPr>
              <a:t>14.9</a:t>
            </a:r>
            <a:r>
              <a:rPr kumimoji="1" lang="ja-JP" altLang="en-US" dirty="0">
                <a:solidFill>
                  <a:schemeClr val="tx1"/>
                </a:solidFill>
              </a:rPr>
              <a:t>％）</a:t>
            </a:r>
          </a:p>
        </p:txBody>
      </p:sp>
      <p:sp>
        <p:nvSpPr>
          <p:cNvPr id="7" name="四角形: 角を丸くする 6">
            <a:extLst>
              <a:ext uri="{FF2B5EF4-FFF2-40B4-BE49-F238E27FC236}">
                <a16:creationId xmlns:a16="http://schemas.microsoft.com/office/drawing/2014/main" id="{B1FFF4FC-E6AF-4219-9B5E-3F37EA716E3E}"/>
              </a:ext>
            </a:extLst>
          </p:cNvPr>
          <p:cNvSpPr/>
          <p:nvPr/>
        </p:nvSpPr>
        <p:spPr>
          <a:xfrm>
            <a:off x="6462944" y="1961410"/>
            <a:ext cx="4838330" cy="17921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2017</a:t>
            </a:r>
            <a:r>
              <a:rPr kumimoji="1" lang="ja-JP" altLang="en-US" dirty="0"/>
              <a:t>年度総務省「情報通信メディアの利用時間と情報行動に関する調査」より</a:t>
            </a:r>
            <a:endParaRPr kumimoji="1" lang="en-US" altLang="ja-JP" dirty="0"/>
          </a:p>
          <a:p>
            <a:pPr algn="ctr"/>
            <a:r>
              <a:rPr kumimoji="1" lang="ja-JP" altLang="en-US" dirty="0"/>
              <a:t>ネット依存率（かっこ内は</a:t>
            </a:r>
            <a:r>
              <a:rPr kumimoji="1" lang="en-US" altLang="ja-JP" dirty="0"/>
              <a:t>2020</a:t>
            </a:r>
            <a:r>
              <a:rPr kumimoji="1" lang="ja-JP" altLang="en-US" dirty="0"/>
              <a:t>年）</a:t>
            </a:r>
            <a:endParaRPr kumimoji="1" lang="en-US" altLang="ja-JP" dirty="0"/>
          </a:p>
          <a:p>
            <a:pPr algn="ctr"/>
            <a:r>
              <a:rPr kumimoji="1" lang="en-US" altLang="ja-JP" dirty="0"/>
              <a:t>10</a:t>
            </a:r>
            <a:r>
              <a:rPr kumimoji="1" lang="ja-JP" altLang="en-US" dirty="0"/>
              <a:t>代：</a:t>
            </a:r>
            <a:r>
              <a:rPr kumimoji="1" lang="en-US" altLang="ja-JP" dirty="0"/>
              <a:t>20.1%</a:t>
            </a:r>
            <a:r>
              <a:rPr kumimoji="1" lang="ja-JP" altLang="en-US" dirty="0"/>
              <a:t>（→</a:t>
            </a:r>
            <a:r>
              <a:rPr kumimoji="1" lang="en-US" altLang="ja-JP" dirty="0"/>
              <a:t>14.1</a:t>
            </a:r>
            <a:r>
              <a:rPr kumimoji="1" lang="ja-JP" altLang="en-US" dirty="0"/>
              <a:t>％）</a:t>
            </a:r>
            <a:endParaRPr kumimoji="1" lang="en-US" altLang="ja-JP" dirty="0"/>
          </a:p>
          <a:p>
            <a:pPr algn="ctr"/>
            <a:r>
              <a:rPr kumimoji="1" lang="en-US" altLang="ja-JP" dirty="0"/>
              <a:t>20</a:t>
            </a:r>
            <a:r>
              <a:rPr kumimoji="1" lang="ja-JP" altLang="en-US" dirty="0"/>
              <a:t>代：</a:t>
            </a:r>
            <a:r>
              <a:rPr kumimoji="1" lang="en-US" altLang="ja-JP" dirty="0"/>
              <a:t>7.4</a:t>
            </a:r>
            <a:r>
              <a:rPr kumimoji="1" lang="ja-JP" altLang="en-US" dirty="0"/>
              <a:t>％（→</a:t>
            </a:r>
            <a:r>
              <a:rPr kumimoji="1" lang="en-US" altLang="ja-JP" dirty="0"/>
              <a:t>8.9</a:t>
            </a:r>
            <a:r>
              <a:rPr kumimoji="1" lang="ja-JP" altLang="en-US" dirty="0"/>
              <a:t>％）</a:t>
            </a:r>
            <a:endParaRPr kumimoji="1" lang="en-US" altLang="ja-JP" dirty="0"/>
          </a:p>
          <a:p>
            <a:pPr algn="ctr"/>
            <a:r>
              <a:rPr kumimoji="1" lang="en-US" altLang="ja-JP" dirty="0"/>
              <a:t>30</a:t>
            </a:r>
            <a:r>
              <a:rPr kumimoji="1" lang="ja-JP" altLang="en-US" dirty="0"/>
              <a:t>代：</a:t>
            </a:r>
            <a:r>
              <a:rPr kumimoji="1" lang="en-US" altLang="ja-JP" dirty="0"/>
              <a:t>4.2</a:t>
            </a:r>
            <a:r>
              <a:rPr kumimoji="1" lang="ja-JP" altLang="en-US" dirty="0"/>
              <a:t>％（→</a:t>
            </a:r>
            <a:r>
              <a:rPr kumimoji="1" lang="en-US" altLang="ja-JP" dirty="0"/>
              <a:t>5.2</a:t>
            </a:r>
            <a:r>
              <a:rPr kumimoji="1" lang="ja-JP" altLang="en-US" dirty="0"/>
              <a:t>％）</a:t>
            </a:r>
          </a:p>
        </p:txBody>
      </p:sp>
      <p:sp>
        <p:nvSpPr>
          <p:cNvPr id="8" name="四角形: 角を丸くする 7">
            <a:extLst>
              <a:ext uri="{FF2B5EF4-FFF2-40B4-BE49-F238E27FC236}">
                <a16:creationId xmlns:a16="http://schemas.microsoft.com/office/drawing/2014/main" id="{538EE756-E94F-4D37-9FFF-81251C325C4F}"/>
              </a:ext>
            </a:extLst>
          </p:cNvPr>
          <p:cNvSpPr/>
          <p:nvPr/>
        </p:nvSpPr>
        <p:spPr>
          <a:xfrm>
            <a:off x="4678532" y="4197750"/>
            <a:ext cx="6622742" cy="772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母親の依存傾向者率は</a:t>
            </a:r>
            <a:r>
              <a:rPr kumimoji="1" lang="en-US" altLang="ja-JP" dirty="0"/>
              <a:t>12.7</a:t>
            </a:r>
            <a:r>
              <a:rPr kumimoji="1" lang="ja-JP" altLang="en-US" dirty="0"/>
              <a:t>％。相関の結果、</a:t>
            </a:r>
            <a:r>
              <a:rPr kumimoji="1" lang="ja-JP" altLang="en-US" b="1" dirty="0"/>
              <a:t>母親のスマホ依存傾向度が高ければその子の依存傾向度も高い</a:t>
            </a:r>
          </a:p>
        </p:txBody>
      </p:sp>
      <p:sp>
        <p:nvSpPr>
          <p:cNvPr id="10" name="スライド番号プレースホルダー 9">
            <a:extLst>
              <a:ext uri="{FF2B5EF4-FFF2-40B4-BE49-F238E27FC236}">
                <a16:creationId xmlns:a16="http://schemas.microsoft.com/office/drawing/2014/main" id="{504A7ACE-EBF6-4895-A39D-4A5D47F4B69E}"/>
              </a:ext>
            </a:extLst>
          </p:cNvPr>
          <p:cNvSpPr>
            <a:spLocks noGrp="1"/>
          </p:cNvSpPr>
          <p:nvPr>
            <p:ph type="sldNum" sz="quarter" idx="12"/>
          </p:nvPr>
        </p:nvSpPr>
        <p:spPr/>
        <p:txBody>
          <a:bodyPr/>
          <a:lstStyle/>
          <a:p>
            <a:fld id="{69E57DC2-970A-4B3E-BB1C-7A09969E49DF}" type="slidenum">
              <a:rPr lang="en-US" smtClean="0"/>
              <a:t>26</a:t>
            </a:fld>
            <a:endParaRPr lang="en-US" dirty="0"/>
          </a:p>
        </p:txBody>
      </p:sp>
      <p:sp>
        <p:nvSpPr>
          <p:cNvPr id="11" name="フッター プレースホルダー 10">
            <a:extLst>
              <a:ext uri="{FF2B5EF4-FFF2-40B4-BE49-F238E27FC236}">
                <a16:creationId xmlns:a16="http://schemas.microsoft.com/office/drawing/2014/main" id="{0194FB83-5C2A-46BD-A4BF-4F4928BDA5A3}"/>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4024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6196293-77A5-4708-A477-A36933CEBCA2}"/>
              </a:ext>
            </a:extLst>
          </p:cNvPr>
          <p:cNvSpPr>
            <a:spLocks noGrp="1"/>
          </p:cNvSpPr>
          <p:nvPr>
            <p:ph type="title"/>
          </p:nvPr>
        </p:nvSpPr>
        <p:spPr>
          <a:xfrm>
            <a:off x="137160" y="685800"/>
            <a:ext cx="4823460" cy="2157884"/>
          </a:xfrm>
        </p:spPr>
        <p:txBody>
          <a:bodyPr/>
          <a:lstStyle/>
          <a:p>
            <a:r>
              <a:rPr lang="ja-JP" altLang="en-US" b="1" dirty="0"/>
              <a:t>メディアの子どもへの悪影響</a:t>
            </a:r>
          </a:p>
        </p:txBody>
      </p:sp>
      <p:sp>
        <p:nvSpPr>
          <p:cNvPr id="8" name="テキスト プレースホルダー 7">
            <a:extLst>
              <a:ext uri="{FF2B5EF4-FFF2-40B4-BE49-F238E27FC236}">
                <a16:creationId xmlns:a16="http://schemas.microsoft.com/office/drawing/2014/main" id="{BF21D55D-92E3-434E-A311-18392B573AB0}"/>
              </a:ext>
            </a:extLst>
          </p:cNvPr>
          <p:cNvSpPr>
            <a:spLocks noGrp="1"/>
          </p:cNvSpPr>
          <p:nvPr>
            <p:ph type="body" sz="half" idx="2"/>
          </p:nvPr>
        </p:nvSpPr>
        <p:spPr/>
        <p:txBody>
          <a:bodyPr>
            <a:normAutofit fontScale="85000" lnSpcReduction="20000"/>
          </a:bodyPr>
          <a:lstStyle/>
          <a:p>
            <a:r>
              <a:rPr lang="ja-JP" altLang="en-US" sz="2800" dirty="0"/>
              <a:t>講義内容にショックを受けている方もいらっしゃるかもしれません。</a:t>
            </a:r>
            <a:endParaRPr lang="en-US" altLang="ja-JP" sz="2800" dirty="0"/>
          </a:p>
          <a:p>
            <a:r>
              <a:rPr lang="ja-JP" altLang="en-US" sz="2800" dirty="0"/>
              <a:t>今いる場所から</a:t>
            </a:r>
            <a:r>
              <a:rPr lang="en-US" altLang="ja-JP" sz="2800" b="1" dirty="0"/>
              <a:t>6</a:t>
            </a:r>
            <a:r>
              <a:rPr lang="ja-JP" altLang="en-US" sz="2800" b="1" dirty="0"/>
              <a:t>メートル離れた場所を</a:t>
            </a:r>
            <a:r>
              <a:rPr lang="en-US" altLang="ja-JP" sz="2800" b="1" dirty="0"/>
              <a:t>20</a:t>
            </a:r>
            <a:r>
              <a:rPr lang="ja-JP" altLang="en-US" sz="2800" b="1" dirty="0"/>
              <a:t>秒見てください</a:t>
            </a:r>
            <a:r>
              <a:rPr lang="ja-JP" altLang="en-US" sz="2800" dirty="0"/>
              <a:t>。眼精疲労に効果があると言われています。</a:t>
            </a:r>
            <a:endParaRPr lang="en-US" altLang="ja-JP" sz="2800" dirty="0"/>
          </a:p>
          <a:p>
            <a:endParaRPr lang="ja-JP" altLang="en-US" sz="2800" dirty="0"/>
          </a:p>
        </p:txBody>
      </p:sp>
      <p:sp>
        <p:nvSpPr>
          <p:cNvPr id="4" name="フッター プレースホルダー 3">
            <a:extLst>
              <a:ext uri="{FF2B5EF4-FFF2-40B4-BE49-F238E27FC236}">
                <a16:creationId xmlns:a16="http://schemas.microsoft.com/office/drawing/2014/main" id="{CCFBC558-7EFE-42B2-BFE2-9D482589E996}"/>
              </a:ext>
            </a:extLst>
          </p:cNvPr>
          <p:cNvSpPr>
            <a:spLocks noGrp="1"/>
          </p:cNvSpPr>
          <p:nvPr>
            <p:ph type="ftr" sz="quarter" idx="11"/>
          </p:nvPr>
        </p:nvSpPr>
        <p:spPr>
          <a:xfrm>
            <a:off x="1165861" y="6453386"/>
            <a:ext cx="3413760" cy="404614"/>
          </a:xfrm>
        </p:spPr>
        <p:txBody>
          <a:bodyPr/>
          <a:lstStyle/>
          <a:p>
            <a:r>
              <a:rPr lang="ja-JP" altLang="en-US"/>
              <a:t>岐阜県乳幼児教育・保育セミナー＠大西　薫</a:t>
            </a:r>
            <a:endParaRPr lang="en-US" dirty="0"/>
          </a:p>
        </p:txBody>
      </p:sp>
      <p:sp>
        <p:nvSpPr>
          <p:cNvPr id="5" name="スライド番号プレースホルダー 4">
            <a:extLst>
              <a:ext uri="{FF2B5EF4-FFF2-40B4-BE49-F238E27FC236}">
                <a16:creationId xmlns:a16="http://schemas.microsoft.com/office/drawing/2014/main" id="{E9C72569-DA80-484D-8A1E-EA3820443AB9}"/>
              </a:ext>
            </a:extLst>
          </p:cNvPr>
          <p:cNvSpPr>
            <a:spLocks noGrp="1"/>
          </p:cNvSpPr>
          <p:nvPr>
            <p:ph type="sldNum" sz="quarter" idx="12"/>
          </p:nvPr>
        </p:nvSpPr>
        <p:spPr/>
        <p:txBody>
          <a:bodyPr/>
          <a:lstStyle/>
          <a:p>
            <a:fld id="{69E57DC2-970A-4B3E-BB1C-7A09969E49DF}" type="slidenum">
              <a:rPr lang="en-US" smtClean="0"/>
              <a:t>27</a:t>
            </a:fld>
            <a:endParaRPr lang="en-US" dirty="0"/>
          </a:p>
        </p:txBody>
      </p:sp>
      <p:pic>
        <p:nvPicPr>
          <p:cNvPr id="2054" name="Picture 6" descr="遠くを眺める – 【てがきですのβ】かわいい・ゆるい無料イラスト">
            <a:extLst>
              <a:ext uri="{FF2B5EF4-FFF2-40B4-BE49-F238E27FC236}">
                <a16:creationId xmlns:a16="http://schemas.microsoft.com/office/drawing/2014/main" id="{62CD6924-CC18-4988-B2D8-142FE00AB867}"/>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447" r="144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40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5E01BD-C589-421B-B60D-C4C5360B7523}"/>
              </a:ext>
            </a:extLst>
          </p:cNvPr>
          <p:cNvSpPr>
            <a:spLocks noGrp="1"/>
          </p:cNvSpPr>
          <p:nvPr>
            <p:ph type="title"/>
          </p:nvPr>
        </p:nvSpPr>
        <p:spPr>
          <a:xfrm>
            <a:off x="1295400" y="85724"/>
            <a:ext cx="9601200" cy="1200150"/>
          </a:xfrm>
        </p:spPr>
        <p:txBody>
          <a:bodyPr>
            <a:normAutofit/>
          </a:bodyPr>
          <a:lstStyle/>
          <a:p>
            <a:r>
              <a:rPr kumimoji="1" lang="ja-JP" altLang="en-US" sz="4000" dirty="0"/>
              <a:t>メディアの子どもへの悪影響</a:t>
            </a:r>
          </a:p>
        </p:txBody>
      </p:sp>
      <p:sp>
        <p:nvSpPr>
          <p:cNvPr id="6" name="コンテンツ プレースホルダー 2">
            <a:extLst>
              <a:ext uri="{FF2B5EF4-FFF2-40B4-BE49-F238E27FC236}">
                <a16:creationId xmlns:a16="http://schemas.microsoft.com/office/drawing/2014/main" id="{CED5BD64-EEF0-4F2E-8E94-E58A60575AD0}"/>
              </a:ext>
            </a:extLst>
          </p:cNvPr>
          <p:cNvSpPr txBox="1">
            <a:spLocks/>
          </p:cNvSpPr>
          <p:nvPr/>
        </p:nvSpPr>
        <p:spPr>
          <a:xfrm>
            <a:off x="1143000" y="952501"/>
            <a:ext cx="10601325" cy="5219700"/>
          </a:xfrm>
          <a:prstGeom prst="rect">
            <a:avLst/>
          </a:prstGeom>
          <a:solidFill>
            <a:sysClr val="window" lastClr="FFFFFF"/>
          </a:solidFill>
          <a:ln w="76200" cap="flat" cmpd="sng" algn="in">
            <a:solidFill>
              <a:srgbClr val="D2DA7A"/>
            </a:solidFill>
            <a:prstDash val="solid"/>
          </a:ln>
          <a:effectLst/>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dk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dk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dk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dk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dk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dk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dk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dk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1" lang="ja-JP" altLang="en-US" sz="1800" b="0"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en-US" altLang="ja-JP" sz="1800" b="0"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ja-JP" altLang="en-US" sz="1800" b="1" i="0" u="sng" strike="noStrike" kern="1200" cap="none" spc="0" normalizeH="0" baseline="0" noProof="0" dirty="0">
                <a:ln>
                  <a:noFill/>
                </a:ln>
                <a:solidFill>
                  <a:srgbClr val="FF0000"/>
                </a:solidFill>
                <a:effectLst/>
                <a:uLnTx/>
                <a:uFillTx/>
                <a:latin typeface="Gill Sans MT"/>
                <a:ea typeface="ＭＳ Ｐゴシック" panose="020B0600070205080204" pitchFamily="50" charset="-128"/>
                <a:cs typeface="+mn-cs"/>
              </a:rPr>
              <a:t>暴力・攻撃性：メディアの暴力シーンへの曝露，暴力的なゲーム使用は攻撃的行動を増大させ，暴力に対する罪悪感を麻痺させる（脱感作）　＊</a:t>
            </a:r>
          </a:p>
          <a:p>
            <a:pPr marL="0" marR="0" lvl="0" indent="0" algn="l"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2</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）運動不足・</a:t>
            </a:r>
            <a:r>
              <a:rPr kumimoji="1" lang="ja-JP" altLang="en-US" sz="1800" b="1" i="0" u="none" strike="noStrike" kern="1200" cap="none" spc="0" normalizeH="0" baseline="0" noProof="0" dirty="0">
                <a:ln>
                  <a:noFill/>
                </a:ln>
                <a:solidFill>
                  <a:srgbClr val="FF0000"/>
                </a:solidFill>
                <a:effectLst/>
                <a:uLnTx/>
                <a:uFillTx/>
                <a:latin typeface="Gill Sans MT"/>
                <a:ea typeface="ＭＳ Ｐゴシック" panose="020B0600070205080204" pitchFamily="50" charset="-128"/>
                <a:cs typeface="+mn-cs"/>
              </a:rPr>
              <a:t>肥満</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：長時間の視聴は運動不足を助長し，肥満・体力低下を招く　＊</a:t>
            </a:r>
          </a:p>
          <a:p>
            <a:pPr marL="0" marR="0" lvl="0" indent="0" algn="l"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3</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）性の問題：メディアでの早期からの過激な性表現への接触が，性行動の低年齢化や問題を引き起こす</a:t>
            </a:r>
          </a:p>
          <a:p>
            <a:pPr marL="0" marR="0" lvl="0" indent="0" algn="l"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4</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）喫煙，酒，違法薬物：メディアで繰り返し見ることがその使用を促す</a:t>
            </a:r>
          </a:p>
          <a:p>
            <a:pPr marL="0" marR="0" lvl="0" indent="0" algn="l"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5</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ja-JP" altLang="en-US" sz="1800" b="1" i="0" u="sng" strike="noStrike" kern="1200" cap="none" spc="0" normalizeH="0" baseline="0" noProof="0" dirty="0">
                <a:ln>
                  <a:noFill/>
                </a:ln>
                <a:solidFill>
                  <a:srgbClr val="FF0000"/>
                </a:solidFill>
                <a:effectLst/>
                <a:uLnTx/>
                <a:uFillTx/>
                <a:latin typeface="Gill Sans MT"/>
                <a:ea typeface="ＭＳ Ｐゴシック" panose="020B0600070205080204" pitchFamily="50" charset="-128"/>
                <a:cs typeface="+mn-cs"/>
              </a:rPr>
              <a:t>学業成績：長時間視聴は学業成績の低下と関連する　＊</a:t>
            </a:r>
          </a:p>
          <a:p>
            <a:pPr marL="0" marR="0" lvl="0" indent="0" algn="l"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6</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）行動・心理：視聴時間は注意欠陥問題や自尊心の低下と関連する</a:t>
            </a:r>
          </a:p>
          <a:p>
            <a:pPr marL="0" marR="0" lvl="0" indent="0" algn="l"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7</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ja-JP" altLang="en-US" sz="1800" b="1" i="0" u="sng" strike="noStrike" kern="1200" cap="none" spc="0" normalizeH="0" baseline="0" noProof="0" dirty="0">
                <a:ln>
                  <a:noFill/>
                </a:ln>
                <a:solidFill>
                  <a:srgbClr val="FF0000"/>
                </a:solidFill>
                <a:effectLst/>
                <a:uLnTx/>
                <a:uFillTx/>
                <a:latin typeface="Gill Sans MT"/>
                <a:ea typeface="ＭＳ Ｐゴシック" panose="020B0600070205080204" pitchFamily="50" charset="-128"/>
                <a:cs typeface="+mn-cs"/>
              </a:rPr>
              <a:t>睡眠：長時間視聴は睡眠時間を減少・不規則にし，睡眠の質にも影響する。光はメラトニン分泌抑制に作用し体内時計の乱れを引き起こす（ブルーライトはその作用が強い）　＊</a:t>
            </a:r>
          </a:p>
          <a:p>
            <a:pPr marL="0" marR="0" lvl="0" indent="0" algn="l"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8</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）成人期の健康への影響：小児期の視聴時間が成人期の運動不足・肥満・喫煙・高コレステロール血症・高血圧と関連する　＊</a:t>
            </a:r>
          </a:p>
          <a:p>
            <a:pPr marL="0" marR="0" lvl="0" indent="0" algn="l"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9</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）依存・ネットいじめ：ゲームなど報酬系の依存（嗜癖）に加えて，</a:t>
            </a:r>
            <a:r>
              <a:rPr kumimoji="1" lang="en-US" altLang="ja-JP"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SNS</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social networking service</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）へのつながり依存，ネット上でのいじめは世界中で問題となっている</a:t>
            </a:r>
          </a:p>
          <a:p>
            <a:pPr marL="0" marR="0" lvl="0" indent="0" algn="l" defTabSz="914400" rtl="0" eaLnBrk="1" fontAlgn="auto" latinLnBrk="0" hangingPunct="1">
              <a:lnSpc>
                <a:spcPct val="100000"/>
              </a:lnSpc>
              <a:spcBef>
                <a:spcPts val="600"/>
              </a:spcBef>
              <a:spcAft>
                <a:spcPts val="0"/>
              </a:spcAft>
              <a:buClr>
                <a:srgbClr val="727CA3"/>
              </a:buClr>
              <a:buSzPct val="76000"/>
              <a:buFont typeface="Wingdings 3"/>
              <a:buNone/>
              <a:tabLst/>
              <a:defRPr/>
            </a:pP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a:t>
            </a:r>
            <a:r>
              <a:rPr kumimoji="1" lang="en-US" altLang="ja-JP"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10</a:t>
            </a:r>
            <a:r>
              <a:rPr kumimoji="1" lang="ja-JP" altLang="en-US" sz="1800" b="1" i="0" u="none" strike="noStrike" kern="1200" cap="none" spc="0" normalizeH="0" baseline="0" noProof="0" dirty="0">
                <a:ln>
                  <a:noFill/>
                </a:ln>
                <a:solidFill>
                  <a:sysClr val="windowText" lastClr="000000"/>
                </a:solidFill>
                <a:effectLst/>
                <a:uLnTx/>
                <a:uFillTx/>
                <a:latin typeface="Gill Sans MT"/>
                <a:ea typeface="ＭＳ Ｐゴシック" panose="020B0600070205080204" pitchFamily="50" charset="-128"/>
                <a:cs typeface="+mn-cs"/>
              </a:rPr>
              <a:t>）脳への影響：神経細胞は筋肉細胞と似て使わないと機能が低下する。考える時間を奪われることによって思考力全体が低下する懸念がある</a:t>
            </a:r>
          </a:p>
        </p:txBody>
      </p:sp>
      <p:sp>
        <p:nvSpPr>
          <p:cNvPr id="8" name="テキスト ボックス 7">
            <a:extLst>
              <a:ext uri="{FF2B5EF4-FFF2-40B4-BE49-F238E27FC236}">
                <a16:creationId xmlns:a16="http://schemas.microsoft.com/office/drawing/2014/main" id="{6BE3AB59-AEA1-42C4-9381-7D6CAE2A0C18}"/>
              </a:ext>
            </a:extLst>
          </p:cNvPr>
          <p:cNvSpPr txBox="1"/>
          <p:nvPr/>
        </p:nvSpPr>
        <p:spPr>
          <a:xfrm>
            <a:off x="1009649" y="6259296"/>
            <a:ext cx="10868025" cy="584775"/>
          </a:xfrm>
          <a:prstGeom prst="rect">
            <a:avLst/>
          </a:prstGeom>
          <a:noFill/>
        </p:spPr>
        <p:txBody>
          <a:bodyPr wrap="square">
            <a:spAutoFit/>
          </a:bodyPr>
          <a:lstStyle/>
          <a:p>
            <a:r>
              <a:rPr lang="ja-JP" altLang="en-US" sz="1600" dirty="0">
                <a:solidFill>
                  <a:srgbClr val="000000"/>
                </a:solidFill>
                <a:latin typeface="+mn-ea"/>
                <a:cs typeface="Times New Roman" panose="02020603050405020304" pitchFamily="18" charset="0"/>
              </a:rPr>
              <a:t>佐藤和夫 </a:t>
            </a:r>
            <a:r>
              <a:rPr lang="en-US" altLang="ja-JP" sz="1600" dirty="0">
                <a:solidFill>
                  <a:srgbClr val="000000"/>
                </a:solidFill>
                <a:latin typeface="+mn-ea"/>
                <a:cs typeface="Times New Roman" panose="02020603050405020304" pitchFamily="18" charset="0"/>
              </a:rPr>
              <a:t>(2018). </a:t>
            </a:r>
            <a:r>
              <a:rPr lang="en-US" altLang="ja-JP" sz="1600" dirty="0">
                <a:latin typeface="+mn-ea"/>
                <a:cs typeface="Times New Roman" panose="02020603050405020304" pitchFamily="18" charset="0"/>
              </a:rPr>
              <a:t>IT</a:t>
            </a:r>
            <a:r>
              <a:rPr lang="ja-JP" altLang="en-US" sz="1600" dirty="0">
                <a:latin typeface="+mn-ea"/>
                <a:cs typeface="Times New Roman" panose="02020603050405020304" pitchFamily="18" charset="0"/>
              </a:rPr>
              <a:t>の功罪 </a:t>
            </a:r>
            <a:r>
              <a:rPr lang="en-US" altLang="ja-JP" sz="1600" dirty="0">
                <a:latin typeface="+mn-ea"/>
                <a:cs typeface="Times New Roman" panose="02020603050405020304" pitchFamily="18" charset="0"/>
              </a:rPr>
              <a:t>: </a:t>
            </a:r>
            <a:r>
              <a:rPr lang="ja-JP" altLang="en-US" sz="1600" dirty="0">
                <a:latin typeface="+mn-ea"/>
                <a:cs typeface="Times New Roman" panose="02020603050405020304" pitchFamily="18" charset="0"/>
              </a:rPr>
              <a:t>電子メディアの子どもへの影響とその対応</a:t>
            </a:r>
            <a:r>
              <a:rPr lang="en-US" altLang="ja-JP" sz="1600" dirty="0">
                <a:latin typeface="+mn-ea"/>
                <a:cs typeface="Times New Roman" panose="02020603050405020304" pitchFamily="18" charset="0"/>
              </a:rPr>
              <a:t>,</a:t>
            </a:r>
            <a:r>
              <a:rPr lang="ja-JP" altLang="en-US" sz="1600" dirty="0">
                <a:latin typeface="+mn-ea"/>
                <a:cs typeface="Times New Roman" panose="02020603050405020304" pitchFamily="18" charset="0"/>
              </a:rPr>
              <a:t>小児保健研究 </a:t>
            </a:r>
            <a:r>
              <a:rPr lang="en-US" altLang="ja-JP" sz="1600" dirty="0">
                <a:latin typeface="+mn-ea"/>
                <a:cs typeface="Times New Roman" panose="02020603050405020304" pitchFamily="18" charset="0"/>
              </a:rPr>
              <a:t>77(1): 18 -22.</a:t>
            </a:r>
          </a:p>
          <a:p>
            <a:r>
              <a:rPr lang="ja-JP" altLang="en-US" sz="1600" dirty="0">
                <a:latin typeface="+mn-ea"/>
                <a:cs typeface="Times New Roman" panose="02020603050405020304" pitchFamily="18" charset="0"/>
              </a:rPr>
              <a:t>（第</a:t>
            </a:r>
            <a:r>
              <a:rPr lang="en-US" altLang="ja-JP" sz="1600" dirty="0">
                <a:latin typeface="+mn-ea"/>
                <a:cs typeface="Times New Roman" panose="02020603050405020304" pitchFamily="18" charset="0"/>
              </a:rPr>
              <a:t>64</a:t>
            </a:r>
            <a:r>
              <a:rPr lang="ja-JP" altLang="en-US" sz="1600" dirty="0">
                <a:latin typeface="+mn-ea"/>
                <a:cs typeface="Times New Roman" panose="02020603050405020304" pitchFamily="18" charset="0"/>
              </a:rPr>
              <a:t>回日本小児保健協会学術集会　教育講演より）</a:t>
            </a:r>
          </a:p>
        </p:txBody>
      </p:sp>
      <p:sp>
        <p:nvSpPr>
          <p:cNvPr id="4" name="スライド番号プレースホルダー 3">
            <a:extLst>
              <a:ext uri="{FF2B5EF4-FFF2-40B4-BE49-F238E27FC236}">
                <a16:creationId xmlns:a16="http://schemas.microsoft.com/office/drawing/2014/main" id="{1A9C066E-92EB-414C-BAF4-04DAA82491AD}"/>
              </a:ext>
            </a:extLst>
          </p:cNvPr>
          <p:cNvSpPr>
            <a:spLocks noGrp="1"/>
          </p:cNvSpPr>
          <p:nvPr>
            <p:ph type="sldNum" sz="quarter" idx="12"/>
          </p:nvPr>
        </p:nvSpPr>
        <p:spPr/>
        <p:txBody>
          <a:bodyPr/>
          <a:lstStyle/>
          <a:p>
            <a:fld id="{69E57DC2-970A-4B3E-BB1C-7A09969E49DF}" type="slidenum">
              <a:rPr lang="en-US" smtClean="0"/>
              <a:t>28</a:t>
            </a:fld>
            <a:endParaRPr lang="en-US" dirty="0"/>
          </a:p>
        </p:txBody>
      </p:sp>
    </p:spTree>
    <p:extLst>
      <p:ext uri="{BB962C8B-B14F-4D97-AF65-F5344CB8AC3E}">
        <p14:creationId xmlns:p14="http://schemas.microsoft.com/office/powerpoint/2010/main" val="252872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BA4846-1FF9-410D-8C06-89EA9A42CAB2}"/>
              </a:ext>
            </a:extLst>
          </p:cNvPr>
          <p:cNvSpPr>
            <a:spLocks noGrp="1"/>
          </p:cNvSpPr>
          <p:nvPr>
            <p:ph type="title"/>
          </p:nvPr>
        </p:nvSpPr>
        <p:spPr>
          <a:xfrm>
            <a:off x="1371599" y="316543"/>
            <a:ext cx="9601200" cy="1485900"/>
          </a:xfrm>
        </p:spPr>
        <p:txBody>
          <a:bodyPr>
            <a:normAutofit/>
          </a:bodyPr>
          <a:lstStyle/>
          <a:p>
            <a:r>
              <a:rPr kumimoji="1" lang="ja-JP" altLang="en-US" dirty="0">
                <a:solidFill>
                  <a:srgbClr val="FF0000"/>
                </a:solidFill>
              </a:rPr>
              <a:t>暴力的なメディア</a:t>
            </a:r>
            <a:r>
              <a:rPr kumimoji="1" lang="ja-JP" altLang="en-US" dirty="0"/>
              <a:t>の長期的影響</a:t>
            </a:r>
          </a:p>
        </p:txBody>
      </p:sp>
      <p:sp>
        <p:nvSpPr>
          <p:cNvPr id="3" name="コンテンツ プレースホルダー 2">
            <a:extLst>
              <a:ext uri="{FF2B5EF4-FFF2-40B4-BE49-F238E27FC236}">
                <a16:creationId xmlns:a16="http://schemas.microsoft.com/office/drawing/2014/main" id="{ED0BD5D1-B875-4648-B855-B8FAC564F5A1}"/>
              </a:ext>
            </a:extLst>
          </p:cNvPr>
          <p:cNvSpPr>
            <a:spLocks noGrp="1"/>
          </p:cNvSpPr>
          <p:nvPr>
            <p:ph sz="quarter" idx="1"/>
          </p:nvPr>
        </p:nvSpPr>
        <p:spPr>
          <a:xfrm>
            <a:off x="1959731" y="5967554"/>
            <a:ext cx="8424936" cy="552283"/>
          </a:xfrm>
        </p:spPr>
        <p:txBody>
          <a:bodyPr>
            <a:normAutofit fontScale="92500" lnSpcReduction="20000"/>
          </a:bodyPr>
          <a:lstStyle/>
          <a:p>
            <a:pPr marL="0" indent="0">
              <a:buNone/>
            </a:pPr>
            <a:r>
              <a:rPr lang="en-US" altLang="ja-JP" sz="1400" dirty="0"/>
              <a:t>Mathews et al., (2005). Media Violence Exposure and Frontal Lobe Activation</a:t>
            </a:r>
            <a:r>
              <a:rPr lang="ja-JP" altLang="en-US" sz="1400" dirty="0"/>
              <a:t>　</a:t>
            </a:r>
            <a:r>
              <a:rPr lang="en-US" altLang="ja-JP" sz="1400" dirty="0"/>
              <a:t>Measured by Functional Magnetic Resonance Imaging in</a:t>
            </a:r>
            <a:r>
              <a:rPr lang="ja-JP" altLang="en-US" sz="1400" dirty="0"/>
              <a:t>　</a:t>
            </a:r>
            <a:r>
              <a:rPr lang="en-US" altLang="ja-JP" sz="1400" dirty="0"/>
              <a:t>Aggressive and Nonaggressive Adolescents, </a:t>
            </a:r>
            <a:r>
              <a:rPr lang="en-US" altLang="ja-JP" sz="1400" i="1" dirty="0"/>
              <a:t>Journal of Computer Assisted Tomography</a:t>
            </a:r>
            <a:r>
              <a:rPr lang="en-US" altLang="ja-JP" sz="1400" dirty="0"/>
              <a:t>. 29(3):287-292.</a:t>
            </a:r>
            <a:endParaRPr lang="ja-JP" altLang="en-US" sz="1400" dirty="0"/>
          </a:p>
        </p:txBody>
      </p:sp>
      <p:pic>
        <p:nvPicPr>
          <p:cNvPr id="2050" name="Picture 2" descr="ãFrontal lobeãã®ç»åæ¤ç´¢çµæ">
            <a:extLst>
              <a:ext uri="{FF2B5EF4-FFF2-40B4-BE49-F238E27FC236}">
                <a16:creationId xmlns:a16="http://schemas.microsoft.com/office/drawing/2014/main" id="{AB854150-E4A8-4431-B606-0B40209B7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924" y="1059493"/>
            <a:ext cx="3610744" cy="264604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C12ADD06-C3EF-41F7-848C-FA1A7263ADC9}"/>
              </a:ext>
            </a:extLst>
          </p:cNvPr>
          <p:cNvSpPr/>
          <p:nvPr/>
        </p:nvSpPr>
        <p:spPr>
          <a:xfrm>
            <a:off x="1371599" y="1059493"/>
            <a:ext cx="5192921"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2400" dirty="0"/>
              <a:t>被験者：青年（</a:t>
            </a:r>
            <a:r>
              <a:rPr lang="en-US" altLang="ja-JP" sz="2400" dirty="0"/>
              <a:t>13</a:t>
            </a:r>
            <a:r>
              <a:rPr lang="ja-JP" altLang="en-US" sz="2400" dirty="0"/>
              <a:t>～</a:t>
            </a:r>
            <a:r>
              <a:rPr lang="en-US" altLang="ja-JP" sz="2400" dirty="0"/>
              <a:t>17</a:t>
            </a:r>
            <a:r>
              <a:rPr lang="ja-JP" altLang="en-US" sz="2400" dirty="0"/>
              <a:t>歳）</a:t>
            </a:r>
            <a:endParaRPr lang="en-US" altLang="ja-JP" sz="2400" dirty="0"/>
          </a:p>
          <a:p>
            <a:r>
              <a:rPr lang="ja-JP" altLang="en-US" sz="2000" dirty="0"/>
              <a:t>　・破壊的行動障害（</a:t>
            </a:r>
            <a:r>
              <a:rPr lang="en-US" altLang="ja-JP" sz="2000" dirty="0"/>
              <a:t>DBD</a:t>
            </a:r>
            <a:r>
              <a:rPr lang="ja-JP" altLang="en-US" sz="2000" dirty="0"/>
              <a:t>）</a:t>
            </a:r>
            <a:r>
              <a:rPr lang="en-US" altLang="ja-JP" sz="2000" dirty="0"/>
              <a:t>28</a:t>
            </a:r>
            <a:r>
              <a:rPr lang="ja-JP" altLang="en-US" sz="2000" dirty="0"/>
              <a:t>名</a:t>
            </a:r>
            <a:endParaRPr lang="en-US" altLang="ja-JP" sz="2000" dirty="0"/>
          </a:p>
          <a:p>
            <a:r>
              <a:rPr lang="ja-JP" altLang="en-US" sz="2000" dirty="0"/>
              <a:t>　・統制群</a:t>
            </a:r>
            <a:r>
              <a:rPr lang="en-US" altLang="ja-JP" sz="2000" dirty="0"/>
              <a:t>28</a:t>
            </a:r>
            <a:r>
              <a:rPr lang="ja-JP" altLang="en-US" sz="2000" dirty="0"/>
              <a:t>名</a:t>
            </a:r>
            <a:endParaRPr lang="en-US" altLang="ja-JP" sz="2000" dirty="0"/>
          </a:p>
          <a:p>
            <a:r>
              <a:rPr lang="ja-JP" altLang="en-US" sz="2400" dirty="0"/>
              <a:t>実験内容：</a:t>
            </a:r>
            <a:endParaRPr lang="en-US" altLang="ja-JP" sz="2400" dirty="0"/>
          </a:p>
          <a:p>
            <a:pPr marL="354013" indent="-354013"/>
            <a:r>
              <a:rPr lang="ja-JP" altLang="en-US" sz="2000" dirty="0"/>
              <a:t>　・暴力的メディア（テレビ，ビデオゲーム）への暴露状況</a:t>
            </a:r>
            <a:endParaRPr lang="en-US" altLang="ja-JP" sz="2000" dirty="0"/>
          </a:p>
          <a:p>
            <a:r>
              <a:rPr lang="ja-JP" altLang="en-US" sz="2000" dirty="0"/>
              <a:t>　・カウンティングストループ（</a:t>
            </a:r>
            <a:r>
              <a:rPr lang="en-US" altLang="ja-JP" sz="2000" dirty="0"/>
              <a:t>CS</a:t>
            </a:r>
            <a:r>
              <a:rPr lang="ja-JP" altLang="en-US" sz="2000" dirty="0"/>
              <a:t>）課題</a:t>
            </a:r>
            <a:endParaRPr lang="en-US" altLang="ja-JP" sz="2000" dirty="0"/>
          </a:p>
          <a:p>
            <a:r>
              <a:rPr lang="ja-JP" altLang="en-US" sz="2000" dirty="0"/>
              <a:t>　・課題実施中の脳血流量測定（</a:t>
            </a:r>
            <a:r>
              <a:rPr lang="en-US" altLang="ja-JP" sz="2000" dirty="0"/>
              <a:t>fMRI</a:t>
            </a:r>
            <a:r>
              <a:rPr lang="ja-JP" altLang="en-US" sz="2000" dirty="0"/>
              <a:t>）</a:t>
            </a:r>
            <a:endParaRPr lang="en-US" altLang="ja-JP" sz="2400" dirty="0"/>
          </a:p>
        </p:txBody>
      </p:sp>
      <p:sp>
        <p:nvSpPr>
          <p:cNvPr id="6" name="正方形/長方形 5">
            <a:extLst>
              <a:ext uri="{FF2B5EF4-FFF2-40B4-BE49-F238E27FC236}">
                <a16:creationId xmlns:a16="http://schemas.microsoft.com/office/drawing/2014/main" id="{9B232ED9-81E8-409F-B1E6-1BE4FA68B612}"/>
              </a:ext>
            </a:extLst>
          </p:cNvPr>
          <p:cNvSpPr/>
          <p:nvPr/>
        </p:nvSpPr>
        <p:spPr>
          <a:xfrm>
            <a:off x="1501551" y="3939696"/>
            <a:ext cx="9188897"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2400" dirty="0"/>
              <a:t>結果：</a:t>
            </a:r>
            <a:endParaRPr lang="en-US" altLang="ja-JP" sz="2400" dirty="0"/>
          </a:p>
          <a:p>
            <a:r>
              <a:rPr lang="ja-JP" altLang="en-US" sz="2400" dirty="0"/>
              <a:t>・</a:t>
            </a:r>
            <a:r>
              <a:rPr lang="en-US" altLang="ja-JP" sz="2400" dirty="0"/>
              <a:t>DBD</a:t>
            </a:r>
            <a:r>
              <a:rPr lang="ja-JP" altLang="en-US" sz="2400" dirty="0"/>
              <a:t>群は，統制群よりも有意に</a:t>
            </a:r>
            <a:r>
              <a:rPr lang="ja-JP" altLang="en-US" sz="2400" b="1" dirty="0"/>
              <a:t>前頭葉の働きが弱い</a:t>
            </a:r>
            <a:endParaRPr lang="en-US" altLang="ja-JP" sz="2400" b="1" dirty="0"/>
          </a:p>
          <a:p>
            <a:r>
              <a:rPr lang="ja-JP" altLang="en-US" sz="2400" dirty="0"/>
              <a:t>・前頭葉の活性状況は，暴力的メディアへの暴露状況と関連</a:t>
            </a:r>
            <a:endParaRPr lang="en-US" altLang="ja-JP" sz="2400" dirty="0"/>
          </a:p>
          <a:p>
            <a:pPr marL="541338" indent="-541338"/>
            <a:r>
              <a:rPr lang="ja-JP" altLang="en-US" sz="2400" dirty="0"/>
              <a:t>　→統制群の中でも暴力的メディアへの暴露が強いグループは，　　</a:t>
            </a:r>
            <a:r>
              <a:rPr lang="en-US" altLang="ja-JP" sz="2400" dirty="0"/>
              <a:t>DBD</a:t>
            </a:r>
            <a:r>
              <a:rPr lang="ja-JP" altLang="en-US" sz="2400" dirty="0"/>
              <a:t>群と類似</a:t>
            </a:r>
            <a:endParaRPr lang="en-US" altLang="ja-JP" sz="2400" dirty="0"/>
          </a:p>
        </p:txBody>
      </p:sp>
      <p:sp>
        <p:nvSpPr>
          <p:cNvPr id="5" name="吹き出し: 円形 4">
            <a:extLst>
              <a:ext uri="{FF2B5EF4-FFF2-40B4-BE49-F238E27FC236}">
                <a16:creationId xmlns:a16="http://schemas.microsoft.com/office/drawing/2014/main" id="{3ED68440-7065-4A2B-856C-CD2BA62F17EE}"/>
              </a:ext>
            </a:extLst>
          </p:cNvPr>
          <p:cNvSpPr/>
          <p:nvPr/>
        </p:nvSpPr>
        <p:spPr>
          <a:xfrm>
            <a:off x="9472736" y="97284"/>
            <a:ext cx="2390776" cy="860935"/>
          </a:xfrm>
          <a:prstGeom prst="wedgeEllipseCallout">
            <a:avLst>
              <a:gd name="adj1" fmla="val -118189"/>
              <a:gd name="adj2" fmla="val 16643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dirty="0"/>
              <a:t>思考・判断・</a:t>
            </a:r>
            <a:r>
              <a:rPr kumimoji="1" lang="ja-JP" altLang="en-US" dirty="0"/>
              <a:t>行動制御</a:t>
            </a:r>
          </a:p>
        </p:txBody>
      </p:sp>
      <p:sp>
        <p:nvSpPr>
          <p:cNvPr id="7" name="スライド番号プレースホルダー 6">
            <a:extLst>
              <a:ext uri="{FF2B5EF4-FFF2-40B4-BE49-F238E27FC236}">
                <a16:creationId xmlns:a16="http://schemas.microsoft.com/office/drawing/2014/main" id="{BFEE83FF-DE23-4FC3-81CE-01EF506D7BDA}"/>
              </a:ext>
            </a:extLst>
          </p:cNvPr>
          <p:cNvSpPr>
            <a:spLocks noGrp="1"/>
          </p:cNvSpPr>
          <p:nvPr>
            <p:ph type="sldNum" sz="quarter" idx="12"/>
          </p:nvPr>
        </p:nvSpPr>
        <p:spPr/>
        <p:txBody>
          <a:bodyPr/>
          <a:lstStyle/>
          <a:p>
            <a:fld id="{69E57DC2-970A-4B3E-BB1C-7A09969E49DF}" type="slidenum">
              <a:rPr lang="en-US" smtClean="0"/>
              <a:t>29</a:t>
            </a:fld>
            <a:endParaRPr lang="en-US" dirty="0"/>
          </a:p>
        </p:txBody>
      </p:sp>
      <p:sp>
        <p:nvSpPr>
          <p:cNvPr id="9" name="フッター プレースホルダー 8">
            <a:extLst>
              <a:ext uri="{FF2B5EF4-FFF2-40B4-BE49-F238E27FC236}">
                <a16:creationId xmlns:a16="http://schemas.microsoft.com/office/drawing/2014/main" id="{406C062E-2EEF-4FEE-AEFF-0F9148E25FBE}"/>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191648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088B1-C790-400F-AE66-35037465928F}"/>
              </a:ext>
            </a:extLst>
          </p:cNvPr>
          <p:cNvSpPr>
            <a:spLocks noGrp="1"/>
          </p:cNvSpPr>
          <p:nvPr>
            <p:ph type="title"/>
          </p:nvPr>
        </p:nvSpPr>
        <p:spPr>
          <a:xfrm>
            <a:off x="1371600" y="685800"/>
            <a:ext cx="9601200" cy="1095375"/>
          </a:xfrm>
        </p:spPr>
        <p:txBody>
          <a:bodyPr/>
          <a:lstStyle/>
          <a:p>
            <a:r>
              <a:rPr kumimoji="1" lang="ja-JP" altLang="en-US" dirty="0"/>
              <a:t>感染についての子どもの理解 </a:t>
            </a:r>
            <a:r>
              <a:rPr lang="ja-JP" altLang="en-US" dirty="0"/>
              <a:t>その</a:t>
            </a:r>
            <a:r>
              <a:rPr lang="en-US" altLang="ja-JP" dirty="0"/>
              <a:t>1</a:t>
            </a:r>
            <a:endParaRPr kumimoji="1" lang="ja-JP" altLang="en-US" dirty="0"/>
          </a:p>
        </p:txBody>
      </p:sp>
      <p:sp>
        <p:nvSpPr>
          <p:cNvPr id="3" name="コンテンツ プレースホルダー 2">
            <a:extLst>
              <a:ext uri="{FF2B5EF4-FFF2-40B4-BE49-F238E27FC236}">
                <a16:creationId xmlns:a16="http://schemas.microsoft.com/office/drawing/2014/main" id="{BE015DD4-7F3A-40E0-8F40-E2843AA90AC4}"/>
              </a:ext>
            </a:extLst>
          </p:cNvPr>
          <p:cNvSpPr>
            <a:spLocks noGrp="1"/>
          </p:cNvSpPr>
          <p:nvPr>
            <p:ph idx="1"/>
          </p:nvPr>
        </p:nvSpPr>
        <p:spPr>
          <a:xfrm>
            <a:off x="1371600" y="1651248"/>
            <a:ext cx="9601200" cy="4660776"/>
          </a:xfrm>
        </p:spPr>
        <p:txBody>
          <a:bodyPr>
            <a:normAutofit/>
          </a:bodyPr>
          <a:lstStyle/>
          <a:p>
            <a:r>
              <a:rPr kumimoji="1" lang="ja-JP" altLang="en-US" sz="2800" dirty="0"/>
              <a:t>コロナ禍の生活</a:t>
            </a:r>
            <a:endParaRPr kumimoji="1" lang="en-US" altLang="ja-JP" sz="2800" dirty="0"/>
          </a:p>
          <a:p>
            <a:pPr marL="0" indent="0">
              <a:buNone/>
            </a:pPr>
            <a:r>
              <a:rPr lang="ja-JP" altLang="en-US" sz="2800" dirty="0"/>
              <a:t>　子どもに手洗いをしたりマスクをつけたりすることの重要性を伝えるために、「ばい菌がうつらないように手を洗おうね」などと伝える</a:t>
            </a:r>
            <a:endParaRPr kumimoji="1" lang="en-US" altLang="ja-JP" sz="2800" dirty="0"/>
          </a:p>
          <a:p>
            <a:pPr marL="0" indent="0">
              <a:buNone/>
            </a:pPr>
            <a:r>
              <a:rPr lang="ja-JP" altLang="en-US" sz="2800" dirty="0"/>
              <a:t>　☞普段から耳にする「</a:t>
            </a:r>
            <a:r>
              <a:rPr lang="ja-JP" altLang="en-US" sz="2800" dirty="0">
                <a:solidFill>
                  <a:srgbClr val="FF0000"/>
                </a:solidFill>
              </a:rPr>
              <a:t>ばい菌</a:t>
            </a:r>
            <a:r>
              <a:rPr lang="ja-JP" altLang="en-US" sz="2800" dirty="0"/>
              <a:t>」</a:t>
            </a:r>
            <a:endParaRPr lang="en-US" altLang="ja-JP" sz="2800" dirty="0"/>
          </a:p>
          <a:p>
            <a:pPr marL="0" indent="0">
              <a:buNone/>
            </a:pPr>
            <a:r>
              <a:rPr kumimoji="1" lang="ja-JP" altLang="en-US" sz="2800" dirty="0"/>
              <a:t>　</a:t>
            </a:r>
            <a:r>
              <a:rPr kumimoji="1" lang="en-US" altLang="ja-JP" sz="2400" dirty="0"/>
              <a:t>4</a:t>
            </a:r>
            <a:r>
              <a:rPr kumimoji="1" lang="ja-JP" altLang="en-US" sz="2400" dirty="0"/>
              <a:t>・</a:t>
            </a:r>
            <a:r>
              <a:rPr kumimoji="1" lang="en-US" altLang="ja-JP" sz="2400" dirty="0"/>
              <a:t>5</a:t>
            </a:r>
            <a:r>
              <a:rPr kumimoji="1" lang="ja-JP" altLang="en-US" sz="2400" dirty="0"/>
              <a:t>歳ですでに「ばい菌がついている」といわれた場所に落ちた食べ物を食べたら病気になると考えていることが報告されている</a:t>
            </a:r>
            <a:endParaRPr kumimoji="1" lang="ja-JP" altLang="en-US" sz="3200" dirty="0"/>
          </a:p>
          <a:p>
            <a:pPr marL="0" indent="0">
              <a:buNone/>
            </a:pPr>
            <a:endParaRPr kumimoji="1" lang="ja-JP" altLang="en-US" sz="2800" dirty="0"/>
          </a:p>
        </p:txBody>
      </p:sp>
      <p:sp>
        <p:nvSpPr>
          <p:cNvPr id="4" name="四角形: 角を丸くする 3">
            <a:extLst>
              <a:ext uri="{FF2B5EF4-FFF2-40B4-BE49-F238E27FC236}">
                <a16:creationId xmlns:a16="http://schemas.microsoft.com/office/drawing/2014/main" id="{24B6C3B3-17A1-43DF-AC1D-322B377C6095}"/>
              </a:ext>
            </a:extLst>
          </p:cNvPr>
          <p:cNvSpPr/>
          <p:nvPr/>
        </p:nvSpPr>
        <p:spPr>
          <a:xfrm>
            <a:off x="1821389" y="5820637"/>
            <a:ext cx="9345336" cy="5620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b="1" dirty="0"/>
              <a:t>Kalish, C.W. (1996) Preschoolers’ understanding of germs as invisible mechanisms. </a:t>
            </a:r>
            <a:r>
              <a:rPr kumimoji="1" lang="en-US" altLang="ja-JP" b="1" i="1" dirty="0"/>
              <a:t>Cognitive Development,</a:t>
            </a:r>
            <a:r>
              <a:rPr kumimoji="1" lang="en-US" altLang="ja-JP" b="1" dirty="0"/>
              <a:t> 11(1), 83-106 </a:t>
            </a:r>
          </a:p>
        </p:txBody>
      </p:sp>
      <p:sp>
        <p:nvSpPr>
          <p:cNvPr id="6" name="スライド番号プレースホルダー 5">
            <a:extLst>
              <a:ext uri="{FF2B5EF4-FFF2-40B4-BE49-F238E27FC236}">
                <a16:creationId xmlns:a16="http://schemas.microsoft.com/office/drawing/2014/main" id="{B54035C7-F902-422B-993E-4ED599001D19}"/>
              </a:ext>
            </a:extLst>
          </p:cNvPr>
          <p:cNvSpPr>
            <a:spLocks noGrp="1"/>
          </p:cNvSpPr>
          <p:nvPr>
            <p:ph type="sldNum" sz="quarter" idx="12"/>
          </p:nvPr>
        </p:nvSpPr>
        <p:spPr/>
        <p:txBody>
          <a:bodyPr/>
          <a:lstStyle/>
          <a:p>
            <a:fld id="{69E57DC2-970A-4B3E-BB1C-7A09969E49DF}" type="slidenum">
              <a:rPr lang="en-US" smtClean="0"/>
              <a:t>3</a:t>
            </a:fld>
            <a:endParaRPr lang="en-US" dirty="0"/>
          </a:p>
        </p:txBody>
      </p:sp>
      <p:sp>
        <p:nvSpPr>
          <p:cNvPr id="7" name="フッター プレースホルダー 6">
            <a:extLst>
              <a:ext uri="{FF2B5EF4-FFF2-40B4-BE49-F238E27FC236}">
                <a16:creationId xmlns:a16="http://schemas.microsoft.com/office/drawing/2014/main" id="{2C7C9F6A-7BC7-4E47-B2D8-D55968626879}"/>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7783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E86846-326B-4F4A-9738-D77DB5A14085}"/>
              </a:ext>
            </a:extLst>
          </p:cNvPr>
          <p:cNvSpPr>
            <a:spLocks noGrp="1"/>
          </p:cNvSpPr>
          <p:nvPr>
            <p:ph type="title"/>
          </p:nvPr>
        </p:nvSpPr>
        <p:spPr>
          <a:xfrm>
            <a:off x="1000125" y="195758"/>
            <a:ext cx="10706099" cy="865455"/>
          </a:xfrm>
        </p:spPr>
        <p:txBody>
          <a:bodyPr>
            <a:normAutofit/>
          </a:bodyPr>
          <a:lstStyle/>
          <a:p>
            <a:r>
              <a:rPr kumimoji="1" lang="ja-JP" altLang="en-US" sz="4000" dirty="0"/>
              <a:t>暴力的な内容を含むゲームの使用と攻撃性</a:t>
            </a:r>
          </a:p>
        </p:txBody>
      </p:sp>
      <p:sp>
        <p:nvSpPr>
          <p:cNvPr id="3" name="コンテンツ プレースホルダー 2">
            <a:extLst>
              <a:ext uri="{FF2B5EF4-FFF2-40B4-BE49-F238E27FC236}">
                <a16:creationId xmlns:a16="http://schemas.microsoft.com/office/drawing/2014/main" id="{B600BA40-524F-48F5-BF4D-18A7FB225CA2}"/>
              </a:ext>
            </a:extLst>
          </p:cNvPr>
          <p:cNvSpPr>
            <a:spLocks noGrp="1"/>
          </p:cNvSpPr>
          <p:nvPr>
            <p:ph sz="quarter" idx="1"/>
          </p:nvPr>
        </p:nvSpPr>
        <p:spPr>
          <a:xfrm>
            <a:off x="1524000" y="1138328"/>
            <a:ext cx="9277350" cy="524910"/>
          </a:xfrm>
        </p:spPr>
        <p:style>
          <a:lnRef idx="2">
            <a:schemeClr val="accent2"/>
          </a:lnRef>
          <a:fillRef idx="1">
            <a:schemeClr val="lt1"/>
          </a:fillRef>
          <a:effectRef idx="0">
            <a:schemeClr val="accent2"/>
          </a:effectRef>
          <a:fontRef idx="minor">
            <a:schemeClr val="dk1"/>
          </a:fontRef>
        </p:style>
        <p:txBody>
          <a:bodyPr anchor="t">
            <a:normAutofit/>
          </a:bodyPr>
          <a:lstStyle/>
          <a:p>
            <a:pPr marL="0" indent="0" algn="ctr">
              <a:lnSpc>
                <a:spcPct val="100000"/>
              </a:lnSpc>
              <a:buNone/>
            </a:pPr>
            <a:r>
              <a:rPr kumimoji="1" lang="ja-JP" altLang="en-US" sz="2400" b="1" dirty="0"/>
              <a:t>暴力的なゲームは子どもの攻撃性を高めるのか？</a:t>
            </a:r>
            <a:endParaRPr kumimoji="1" lang="en-US" altLang="ja-JP" sz="2400" b="1" dirty="0"/>
          </a:p>
          <a:p>
            <a:pPr marL="0" indent="0">
              <a:lnSpc>
                <a:spcPct val="100000"/>
              </a:lnSpc>
              <a:buNone/>
            </a:pPr>
            <a:endParaRPr lang="en-US" altLang="ja-JP" dirty="0"/>
          </a:p>
        </p:txBody>
      </p:sp>
      <p:sp>
        <p:nvSpPr>
          <p:cNvPr id="4" name="正方形/長方形 3">
            <a:extLst>
              <a:ext uri="{FF2B5EF4-FFF2-40B4-BE49-F238E27FC236}">
                <a16:creationId xmlns:a16="http://schemas.microsoft.com/office/drawing/2014/main" id="{9B28CEDF-2623-4490-9942-5432A6EB501A}"/>
              </a:ext>
            </a:extLst>
          </p:cNvPr>
          <p:cNvSpPr/>
          <p:nvPr/>
        </p:nvSpPr>
        <p:spPr>
          <a:xfrm>
            <a:off x="3298032" y="1801757"/>
            <a:ext cx="750331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2400" dirty="0"/>
              <a:t>暴力的なゲームを使用した時間が</a:t>
            </a:r>
            <a:r>
              <a:rPr lang="ja-JP" altLang="en-US" sz="2400" b="1" dirty="0"/>
              <a:t>長い</a:t>
            </a:r>
            <a:r>
              <a:rPr lang="ja-JP" altLang="en-US" sz="2400" dirty="0"/>
              <a:t>ほど，</a:t>
            </a:r>
            <a:r>
              <a:rPr lang="ja-JP" altLang="en-US" sz="2400" b="1" dirty="0"/>
              <a:t>攻撃的な行動や思考を行いやすい傾向</a:t>
            </a:r>
          </a:p>
        </p:txBody>
      </p:sp>
      <p:pic>
        <p:nvPicPr>
          <p:cNvPr id="3078" name="Picture 6" descr="ããã³ãã¬ã³ãã®ç»åæ¤ç´¢çµæ">
            <a:extLst>
              <a:ext uri="{FF2B5EF4-FFF2-40B4-BE49-F238E27FC236}">
                <a16:creationId xmlns:a16="http://schemas.microsoft.com/office/drawing/2014/main" id="{DDCA027A-B217-4A10-8807-CA1EF4C40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760330"/>
            <a:ext cx="1248766" cy="830997"/>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EA5DC3C0-1C5E-488E-BE05-59B69DB16CED}"/>
              </a:ext>
            </a:extLst>
          </p:cNvPr>
          <p:cNvSpPr/>
          <p:nvPr/>
        </p:nvSpPr>
        <p:spPr>
          <a:xfrm>
            <a:off x="1752465" y="2688419"/>
            <a:ext cx="4978896" cy="329320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2400" dirty="0"/>
              <a:t>被験者：</a:t>
            </a:r>
            <a:endParaRPr lang="en-US" altLang="ja-JP" sz="2000" dirty="0"/>
          </a:p>
          <a:p>
            <a:r>
              <a:rPr lang="ja-JP" altLang="en-US" sz="2000" dirty="0"/>
              <a:t>　青年</a:t>
            </a:r>
            <a:r>
              <a:rPr lang="en-US" altLang="ja-JP" sz="2000" dirty="0"/>
              <a:t>22</a:t>
            </a:r>
            <a:r>
              <a:rPr lang="ja-JP" altLang="en-US" sz="2000" dirty="0"/>
              <a:t>名（</a:t>
            </a:r>
            <a:r>
              <a:rPr lang="en-US" altLang="ja-JP" sz="2000" dirty="0"/>
              <a:t>18</a:t>
            </a:r>
            <a:r>
              <a:rPr lang="ja-JP" altLang="en-US" sz="2000" dirty="0"/>
              <a:t>～</a:t>
            </a:r>
            <a:r>
              <a:rPr lang="en-US" altLang="ja-JP" sz="2000" dirty="0"/>
              <a:t>29</a:t>
            </a:r>
            <a:r>
              <a:rPr lang="ja-JP" altLang="en-US" sz="2000" dirty="0"/>
              <a:t>歳</a:t>
            </a:r>
            <a:r>
              <a:rPr lang="en-US" altLang="ja-JP" sz="2000" dirty="0"/>
              <a:t>, </a:t>
            </a:r>
            <a:r>
              <a:rPr lang="ja-JP" altLang="en-US" sz="2000" dirty="0"/>
              <a:t>男性</a:t>
            </a:r>
            <a:r>
              <a:rPr lang="en-US" altLang="ja-JP" sz="2000" dirty="0"/>
              <a:t>12</a:t>
            </a:r>
            <a:r>
              <a:rPr lang="ja-JP" altLang="en-US" sz="2000" dirty="0"/>
              <a:t>名，女性</a:t>
            </a:r>
            <a:r>
              <a:rPr lang="en-US" altLang="ja-JP" sz="2000" dirty="0"/>
              <a:t>10</a:t>
            </a:r>
            <a:r>
              <a:rPr lang="ja-JP" altLang="en-US" sz="2000" dirty="0"/>
              <a:t>名）</a:t>
            </a:r>
            <a:endParaRPr lang="en-US" altLang="ja-JP" sz="2000" dirty="0"/>
          </a:p>
          <a:p>
            <a:r>
              <a:rPr lang="ja-JP" altLang="en-US" sz="2400" dirty="0"/>
              <a:t>実験内容：</a:t>
            </a:r>
            <a:endParaRPr lang="en-US" altLang="ja-JP" sz="2400" dirty="0"/>
          </a:p>
          <a:p>
            <a:pPr marL="354013" indent="-354013"/>
            <a:r>
              <a:rPr lang="ja-JP" altLang="en-US" sz="2000" dirty="0"/>
              <a:t>　・暴力的ゲームと非暴力的ゲームのどちらかで約</a:t>
            </a:r>
            <a:r>
              <a:rPr lang="en-US" altLang="ja-JP" sz="2000" dirty="0"/>
              <a:t>1</a:t>
            </a:r>
            <a:r>
              <a:rPr lang="ja-JP" altLang="en-US" sz="2000" dirty="0"/>
              <a:t>ヶ月間（計</a:t>
            </a:r>
            <a:r>
              <a:rPr lang="en-US" altLang="ja-JP" sz="2000" dirty="0"/>
              <a:t>16</a:t>
            </a:r>
            <a:r>
              <a:rPr lang="ja-JP" altLang="en-US" sz="2000" dirty="0"/>
              <a:t>時間）遊ぶ</a:t>
            </a:r>
            <a:endParaRPr lang="en-US" altLang="ja-JP" sz="2000" dirty="0"/>
          </a:p>
          <a:p>
            <a:pPr marL="354013" indent="-354013"/>
            <a:r>
              <a:rPr lang="ja-JP" altLang="en-US" sz="2000" dirty="0"/>
              <a:t>　・遊ぶ前，遊んだ後（</a:t>
            </a:r>
            <a:r>
              <a:rPr lang="en-US" altLang="ja-JP" sz="2000" dirty="0"/>
              <a:t>1</a:t>
            </a:r>
            <a:r>
              <a:rPr lang="ja-JP" altLang="en-US" sz="2000" dirty="0"/>
              <a:t>週間，</a:t>
            </a:r>
            <a:r>
              <a:rPr lang="en-US" altLang="ja-JP" sz="2000" dirty="0"/>
              <a:t>3</a:t>
            </a:r>
            <a:r>
              <a:rPr lang="ja-JP" altLang="en-US" sz="2000" dirty="0"/>
              <a:t>ヶ月後）に</a:t>
            </a:r>
            <a:r>
              <a:rPr lang="ja-JP" altLang="en-US" sz="2000" b="1" dirty="0"/>
              <a:t>脳波</a:t>
            </a:r>
            <a:r>
              <a:rPr lang="ja-JP" altLang="en-US" sz="2000" dirty="0"/>
              <a:t>と</a:t>
            </a:r>
            <a:r>
              <a:rPr lang="ja-JP" altLang="en-US" sz="2000" b="1" dirty="0"/>
              <a:t>攻撃性（質問紙）</a:t>
            </a:r>
            <a:r>
              <a:rPr lang="ja-JP" altLang="en-US" sz="2000" dirty="0"/>
              <a:t>を測定</a:t>
            </a:r>
            <a:endParaRPr lang="en-US" altLang="ja-JP" sz="2000" dirty="0"/>
          </a:p>
          <a:p>
            <a:pPr marL="354013" indent="-354013"/>
            <a:r>
              <a:rPr lang="ja-JP" altLang="en-US" sz="2000" dirty="0"/>
              <a:t>　・脳波測定時は</a:t>
            </a:r>
            <a:r>
              <a:rPr lang="ja-JP" altLang="en-US" sz="2000" u="sng" dirty="0"/>
              <a:t>表情写真を呈示して表情認知時の事象関連電位を分析</a:t>
            </a:r>
            <a:endParaRPr lang="en-US" altLang="ja-JP" sz="2000" u="sng" dirty="0"/>
          </a:p>
        </p:txBody>
      </p:sp>
      <p:sp>
        <p:nvSpPr>
          <p:cNvPr id="9" name="コンテンツ プレースホルダー 2">
            <a:extLst>
              <a:ext uri="{FF2B5EF4-FFF2-40B4-BE49-F238E27FC236}">
                <a16:creationId xmlns:a16="http://schemas.microsoft.com/office/drawing/2014/main" id="{01C42869-65FB-4840-B234-FC6EC28C5B6F}"/>
              </a:ext>
            </a:extLst>
          </p:cNvPr>
          <p:cNvSpPr txBox="1">
            <a:spLocks/>
          </p:cNvSpPr>
          <p:nvPr/>
        </p:nvSpPr>
        <p:spPr>
          <a:xfrm>
            <a:off x="2140706" y="6008280"/>
            <a:ext cx="8424936" cy="552283"/>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en-US" altLang="ja-JP" sz="1400" dirty="0" err="1"/>
              <a:t>Tamamiya</a:t>
            </a:r>
            <a:r>
              <a:rPr lang="en-US" altLang="ja-JP" sz="1400" dirty="0"/>
              <a:t>, Y., Matsuda, G., &amp; </a:t>
            </a:r>
            <a:r>
              <a:rPr lang="en-US" altLang="ja-JP" sz="1400" dirty="0" err="1"/>
              <a:t>Hiraki</a:t>
            </a:r>
            <a:r>
              <a:rPr lang="en-US" altLang="ja-JP" sz="1400" dirty="0"/>
              <a:t>, K. (2014). Relationship between Video Game Violence and Long-Term Neuropsychological Outcomes. </a:t>
            </a:r>
            <a:r>
              <a:rPr lang="en-US" altLang="ja-JP" sz="1400" i="1" dirty="0"/>
              <a:t>Psychology</a:t>
            </a:r>
            <a:r>
              <a:rPr lang="en-US" altLang="ja-JP" sz="1400" dirty="0"/>
              <a:t>, 5, 1477-1487</a:t>
            </a:r>
            <a:endParaRPr lang="ja-JP" altLang="en-US" sz="1400" dirty="0"/>
          </a:p>
        </p:txBody>
      </p:sp>
      <p:pic>
        <p:nvPicPr>
          <p:cNvPr id="3080" name="Picture 8" descr="ãGrand Theft Auto: Liberty City Stories for PlayStation Portableâ (GTA),ãã®ç»åæ¤ç´¢çµæ">
            <a:extLst>
              <a:ext uri="{FF2B5EF4-FFF2-40B4-BE49-F238E27FC236}">
                <a16:creationId xmlns:a16="http://schemas.microsoft.com/office/drawing/2014/main" id="{4080B84C-95E1-401A-8475-1998B4F10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669" y="2771273"/>
            <a:ext cx="1698361" cy="28567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ãBoku no Natsuyasumi Portableãã®ç»åæ¤ç´¢çµæ">
            <a:extLst>
              <a:ext uri="{FF2B5EF4-FFF2-40B4-BE49-F238E27FC236}">
                <a16:creationId xmlns:a16="http://schemas.microsoft.com/office/drawing/2014/main" id="{9903596C-FAC8-479B-83D1-190A32BF6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338" y="2842967"/>
            <a:ext cx="1871657" cy="2677909"/>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12AAF587-E497-4E30-A221-0B6725E68EDB}"/>
              </a:ext>
            </a:extLst>
          </p:cNvPr>
          <p:cNvSpPr>
            <a:spLocks noGrp="1"/>
          </p:cNvSpPr>
          <p:nvPr>
            <p:ph type="sldNum" sz="quarter" idx="12"/>
          </p:nvPr>
        </p:nvSpPr>
        <p:spPr/>
        <p:txBody>
          <a:bodyPr/>
          <a:lstStyle/>
          <a:p>
            <a:fld id="{69E57DC2-970A-4B3E-BB1C-7A09969E49DF}" type="slidenum">
              <a:rPr lang="en-US" smtClean="0"/>
              <a:t>30</a:t>
            </a:fld>
            <a:endParaRPr lang="en-US" dirty="0"/>
          </a:p>
        </p:txBody>
      </p:sp>
      <p:sp>
        <p:nvSpPr>
          <p:cNvPr id="7" name="フッター プレースホルダー 6">
            <a:extLst>
              <a:ext uri="{FF2B5EF4-FFF2-40B4-BE49-F238E27FC236}">
                <a16:creationId xmlns:a16="http://schemas.microsoft.com/office/drawing/2014/main" id="{46C1F51B-D75A-4226-8EDB-B3D08A45EBFF}"/>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98562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fade">
                                      <p:cBhvr>
                                        <p:cTn id="22" dur="500"/>
                                        <p:tgtEl>
                                          <p:spTgt spid="30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4"/>
                                        </p:tgtEl>
                                        <p:attrNameLst>
                                          <p:attrName>style.visibility</p:attrName>
                                        </p:attrNameLst>
                                      </p:cBhvr>
                                      <p:to>
                                        <p:strVal val="visible"/>
                                      </p:to>
                                    </p:set>
                                    <p:animEffect transition="in" filter="fade">
                                      <p:cBhvr>
                                        <p:cTn id="27"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www.u-tokyo.ac.jp/content/400008212.jpg">
            <a:extLst>
              <a:ext uri="{FF2B5EF4-FFF2-40B4-BE49-F238E27FC236}">
                <a16:creationId xmlns:a16="http://schemas.microsoft.com/office/drawing/2014/main" id="{00718671-8995-4C0D-8118-93382E60C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705" y="93899"/>
            <a:ext cx="3607455" cy="3499949"/>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a:extLst>
              <a:ext uri="{FF2B5EF4-FFF2-40B4-BE49-F238E27FC236}">
                <a16:creationId xmlns:a16="http://schemas.microsoft.com/office/drawing/2014/main" id="{0DE97ED0-5783-4298-9806-EFE857D14F84}"/>
              </a:ext>
            </a:extLst>
          </p:cNvPr>
          <p:cNvSpPr/>
          <p:nvPr/>
        </p:nvSpPr>
        <p:spPr>
          <a:xfrm>
            <a:off x="1907605" y="4022172"/>
            <a:ext cx="3456384" cy="1915773"/>
          </a:xfrm>
          <a:prstGeom prst="wedgeRoundRectCallout">
            <a:avLst>
              <a:gd name="adj1" fmla="val 22753"/>
              <a:gd name="adj2" fmla="val -13975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400" dirty="0"/>
              <a:t>・</a:t>
            </a:r>
            <a:r>
              <a:rPr lang="ja-JP" altLang="en-US" sz="2400" b="1" dirty="0"/>
              <a:t>怒り顔の認識に時間がかかることを示唆</a:t>
            </a:r>
            <a:endParaRPr lang="en-US" altLang="ja-JP" sz="2400" b="1" dirty="0"/>
          </a:p>
          <a:p>
            <a:r>
              <a:rPr kumimoji="1" lang="ja-JP" altLang="en-US" sz="2400" dirty="0"/>
              <a:t>・直後だけでなく，３ヶ月後も保持</a:t>
            </a:r>
          </a:p>
        </p:txBody>
      </p:sp>
      <p:pic>
        <p:nvPicPr>
          <p:cNvPr id="4098" name="Picture 2" descr="https://www.u-tokyo.ac.jp/content/400008214.jpg">
            <a:extLst>
              <a:ext uri="{FF2B5EF4-FFF2-40B4-BE49-F238E27FC236}">
                <a16:creationId xmlns:a16="http://schemas.microsoft.com/office/drawing/2014/main" id="{470E945B-5B18-4AD9-9D45-F56B1B647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628" y="93899"/>
            <a:ext cx="3456384" cy="30849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u-tokyo.ac.jp/content/400008213.jpg">
            <a:extLst>
              <a:ext uri="{FF2B5EF4-FFF2-40B4-BE49-F238E27FC236}">
                <a16:creationId xmlns:a16="http://schemas.microsoft.com/office/drawing/2014/main" id="{4ECEAE06-FCD6-4265-B8A9-D5B4FDF7B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6" y="3178849"/>
            <a:ext cx="3384376" cy="3144194"/>
          </a:xfrm>
          <a:prstGeom prst="rect">
            <a:avLst/>
          </a:prstGeom>
          <a:noFill/>
          <a:extLst>
            <a:ext uri="{909E8E84-426E-40DD-AFC4-6F175D3DCCD1}">
              <a14:hiddenFill xmlns:a14="http://schemas.microsoft.com/office/drawing/2010/main">
                <a:solidFill>
                  <a:srgbClr val="FFFFFF"/>
                </a:solidFill>
              </a14:hiddenFill>
            </a:ext>
          </a:extLst>
        </p:spPr>
      </p:pic>
      <p:sp>
        <p:nvSpPr>
          <p:cNvPr id="9" name="吹き出し: 角を丸めた四角形 8">
            <a:extLst>
              <a:ext uri="{FF2B5EF4-FFF2-40B4-BE49-F238E27FC236}">
                <a16:creationId xmlns:a16="http://schemas.microsoft.com/office/drawing/2014/main" id="{09DDBD2E-EB08-458A-996C-09D2D201C0CD}"/>
              </a:ext>
            </a:extLst>
          </p:cNvPr>
          <p:cNvSpPr/>
          <p:nvPr/>
        </p:nvSpPr>
        <p:spPr>
          <a:xfrm>
            <a:off x="8695469" y="145076"/>
            <a:ext cx="2763105" cy="2851239"/>
          </a:xfrm>
          <a:prstGeom prst="wedgeRoundRectCallout">
            <a:avLst>
              <a:gd name="adj1" fmla="val -48533"/>
              <a:gd name="adj2" fmla="val -2839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600" dirty="0"/>
              <a:t>事象関連電位成分である</a:t>
            </a:r>
            <a:r>
              <a:rPr lang="en-US" altLang="ja-JP" sz="1600" dirty="0"/>
              <a:t>P2</a:t>
            </a:r>
            <a:r>
              <a:rPr lang="ja-JP" altLang="en-US" sz="1600" dirty="0"/>
              <a:t>成分の頂点潜時の変化。ゲーム開始前からゲーム終了</a:t>
            </a:r>
            <a:r>
              <a:rPr lang="en-US" altLang="ja-JP" sz="1600" dirty="0"/>
              <a:t>1</a:t>
            </a:r>
            <a:r>
              <a:rPr lang="ja-JP" altLang="en-US" sz="1600" dirty="0"/>
              <a:t>週間以内と</a:t>
            </a:r>
            <a:r>
              <a:rPr lang="en-US" altLang="ja-JP" sz="1600" dirty="0"/>
              <a:t>3</a:t>
            </a:r>
            <a:r>
              <a:rPr lang="ja-JP" altLang="en-US" sz="1600" dirty="0"/>
              <a:t>ヶ月後それぞれの変化を示し、</a:t>
            </a:r>
            <a:r>
              <a:rPr lang="ja-JP" altLang="en-US" sz="1600" b="1" dirty="0"/>
              <a:t>値が大きいほど脳活動が遅延している</a:t>
            </a:r>
            <a:r>
              <a:rPr lang="ja-JP" altLang="en-US" sz="1600" dirty="0"/>
              <a:t>ことを表す。</a:t>
            </a:r>
            <a:endParaRPr kumimoji="1" lang="ja-JP" altLang="en-US" sz="2000" dirty="0"/>
          </a:p>
        </p:txBody>
      </p:sp>
      <p:sp>
        <p:nvSpPr>
          <p:cNvPr id="10" name="吹き出し: 角を丸めた四角形 9">
            <a:extLst>
              <a:ext uri="{FF2B5EF4-FFF2-40B4-BE49-F238E27FC236}">
                <a16:creationId xmlns:a16="http://schemas.microsoft.com/office/drawing/2014/main" id="{A844DD55-4F1B-4896-8EDF-21E7BE0D223E}"/>
              </a:ext>
            </a:extLst>
          </p:cNvPr>
          <p:cNvSpPr/>
          <p:nvPr/>
        </p:nvSpPr>
        <p:spPr>
          <a:xfrm>
            <a:off x="8695470" y="3458303"/>
            <a:ext cx="2763104" cy="2346962"/>
          </a:xfrm>
          <a:prstGeom prst="wedgeRoundRectCallout">
            <a:avLst>
              <a:gd name="adj1" fmla="val -48533"/>
              <a:gd name="adj2" fmla="val -2839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600" dirty="0"/>
              <a:t>ゲーム開始前からゲーム終了</a:t>
            </a:r>
            <a:r>
              <a:rPr lang="en-US" altLang="ja-JP" sz="1600" dirty="0"/>
              <a:t>1</a:t>
            </a:r>
            <a:r>
              <a:rPr lang="ja-JP" altLang="en-US" sz="1600" dirty="0"/>
              <a:t>週間以内と</a:t>
            </a:r>
            <a:r>
              <a:rPr lang="en-US" altLang="ja-JP" sz="1600" dirty="0"/>
              <a:t>3</a:t>
            </a:r>
            <a:r>
              <a:rPr lang="ja-JP" altLang="en-US" sz="1600" dirty="0"/>
              <a:t>ヶ月後それぞれの変化を示し、</a:t>
            </a:r>
            <a:r>
              <a:rPr lang="ja-JP" altLang="en-US" sz="1600" b="1" dirty="0"/>
              <a:t>値が大きいほど攻撃性が増加している</a:t>
            </a:r>
            <a:r>
              <a:rPr lang="ja-JP" altLang="en-US" sz="1600" dirty="0"/>
              <a:t>ことを表す。</a:t>
            </a:r>
          </a:p>
        </p:txBody>
      </p:sp>
      <p:sp>
        <p:nvSpPr>
          <p:cNvPr id="7" name="正方形/長方形 6">
            <a:extLst>
              <a:ext uri="{FF2B5EF4-FFF2-40B4-BE49-F238E27FC236}">
                <a16:creationId xmlns:a16="http://schemas.microsoft.com/office/drawing/2014/main" id="{71C5AED6-D29A-4A87-B13B-6CBF74E673BA}"/>
              </a:ext>
            </a:extLst>
          </p:cNvPr>
          <p:cNvSpPr/>
          <p:nvPr/>
        </p:nvSpPr>
        <p:spPr>
          <a:xfrm>
            <a:off x="1543050" y="6182413"/>
            <a:ext cx="8915400" cy="67710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dirty="0">
                <a:solidFill>
                  <a:srgbClr val="000000"/>
                </a:solidFill>
                <a:latin typeface="Roboto"/>
              </a:rPr>
              <a:t>・</a:t>
            </a:r>
            <a:r>
              <a:rPr lang="ja-JP" altLang="en-US" sz="2000" b="1" dirty="0">
                <a:solidFill>
                  <a:srgbClr val="000000"/>
                </a:solidFill>
                <a:latin typeface="Roboto"/>
              </a:rPr>
              <a:t>暴力的なテレビゲームの影響：表情認知には長期的</a:t>
            </a:r>
            <a:r>
              <a:rPr lang="ja-JP" altLang="en-US" dirty="0">
                <a:solidFill>
                  <a:srgbClr val="000000"/>
                </a:solidFill>
                <a:latin typeface="Roboto"/>
              </a:rPr>
              <a:t>。攻撃性には短期的。</a:t>
            </a:r>
            <a:endParaRPr lang="en-US" altLang="ja-JP" dirty="0">
              <a:solidFill>
                <a:srgbClr val="000000"/>
              </a:solidFill>
              <a:latin typeface="Roboto"/>
            </a:endParaRPr>
          </a:p>
          <a:p>
            <a:r>
              <a:rPr lang="en-US" altLang="ja-JP" dirty="0">
                <a:solidFill>
                  <a:srgbClr val="000000"/>
                </a:solidFill>
                <a:latin typeface="Roboto"/>
              </a:rPr>
              <a:t>※</a:t>
            </a:r>
            <a:r>
              <a:rPr lang="ja-JP" altLang="en-US" dirty="0">
                <a:solidFill>
                  <a:srgbClr val="000000"/>
                </a:solidFill>
                <a:latin typeface="Roboto"/>
              </a:rPr>
              <a:t>結果の一般化にはさらなる研究が必要</a:t>
            </a:r>
            <a:endParaRPr lang="ja-JP" altLang="en-US" dirty="0"/>
          </a:p>
        </p:txBody>
      </p:sp>
      <p:sp>
        <p:nvSpPr>
          <p:cNvPr id="3" name="スライド番号プレースホルダー 2">
            <a:extLst>
              <a:ext uri="{FF2B5EF4-FFF2-40B4-BE49-F238E27FC236}">
                <a16:creationId xmlns:a16="http://schemas.microsoft.com/office/drawing/2014/main" id="{5397B277-43C6-4DC7-B1BF-E56E16D50CE3}"/>
              </a:ext>
            </a:extLst>
          </p:cNvPr>
          <p:cNvSpPr>
            <a:spLocks noGrp="1"/>
          </p:cNvSpPr>
          <p:nvPr>
            <p:ph type="sldNum" sz="quarter" idx="12"/>
          </p:nvPr>
        </p:nvSpPr>
        <p:spPr/>
        <p:txBody>
          <a:bodyPr/>
          <a:lstStyle/>
          <a:p>
            <a:fld id="{69E57DC2-970A-4B3E-BB1C-7A09969E49DF}" type="slidenum">
              <a:rPr lang="en-US" smtClean="0"/>
              <a:t>31</a:t>
            </a:fld>
            <a:endParaRPr lang="en-US" dirty="0"/>
          </a:p>
        </p:txBody>
      </p:sp>
    </p:spTree>
    <p:extLst>
      <p:ext uri="{BB962C8B-B14F-4D97-AF65-F5344CB8AC3E}">
        <p14:creationId xmlns:p14="http://schemas.microsoft.com/office/powerpoint/2010/main" val="242406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5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01BA6E-FE09-4A4C-90B4-D66CE375F65C}"/>
              </a:ext>
            </a:extLst>
          </p:cNvPr>
          <p:cNvSpPr>
            <a:spLocks noGrp="1"/>
          </p:cNvSpPr>
          <p:nvPr>
            <p:ph type="title"/>
          </p:nvPr>
        </p:nvSpPr>
        <p:spPr>
          <a:xfrm>
            <a:off x="1381123" y="228600"/>
            <a:ext cx="10487025" cy="904875"/>
          </a:xfrm>
        </p:spPr>
        <p:txBody>
          <a:bodyPr/>
          <a:lstStyle/>
          <a:p>
            <a:r>
              <a:rPr kumimoji="1" lang="ja-JP" altLang="en-US" dirty="0"/>
              <a:t>「スクリーンタイム」</a:t>
            </a:r>
            <a:r>
              <a:rPr lang="ja-JP" altLang="en-US" dirty="0"/>
              <a:t>と「過食」の関係</a:t>
            </a:r>
            <a:endParaRPr kumimoji="1" lang="ja-JP" altLang="en-US" dirty="0"/>
          </a:p>
        </p:txBody>
      </p:sp>
      <p:sp>
        <p:nvSpPr>
          <p:cNvPr id="3" name="コンテンツ プレースホルダー 2">
            <a:extLst>
              <a:ext uri="{FF2B5EF4-FFF2-40B4-BE49-F238E27FC236}">
                <a16:creationId xmlns:a16="http://schemas.microsoft.com/office/drawing/2014/main" id="{517D717F-D856-4107-9992-D488ED43CE63}"/>
              </a:ext>
            </a:extLst>
          </p:cNvPr>
          <p:cNvSpPr>
            <a:spLocks noGrp="1"/>
          </p:cNvSpPr>
          <p:nvPr>
            <p:ph idx="1"/>
          </p:nvPr>
        </p:nvSpPr>
        <p:spPr>
          <a:xfrm>
            <a:off x="1371598" y="1590675"/>
            <a:ext cx="10287001" cy="4133850"/>
          </a:xfrm>
        </p:spPr>
        <p:txBody>
          <a:bodyPr>
            <a:normAutofit/>
          </a:bodyPr>
          <a:lstStyle/>
          <a:p>
            <a:r>
              <a:rPr kumimoji="1" lang="ja-JP" altLang="en-US" sz="2400" dirty="0"/>
              <a:t>スクリーンタイムとは？</a:t>
            </a:r>
            <a:endParaRPr kumimoji="1" lang="en-US" altLang="ja-JP" sz="2400" dirty="0"/>
          </a:p>
          <a:p>
            <a:pPr marL="0" indent="0">
              <a:buNone/>
            </a:pPr>
            <a:r>
              <a:rPr lang="ja-JP" altLang="en-US" sz="2400" dirty="0"/>
              <a:t>　☞</a:t>
            </a:r>
            <a:r>
              <a:rPr lang="ja-JP" altLang="en-US" sz="2400" b="1" dirty="0"/>
              <a:t>パソコン・スマートフォン・テレビ・ゲーム・アプリなど、スクリーンの前で過ごす</a:t>
            </a:r>
            <a:r>
              <a:rPr lang="ja-JP" altLang="en-US" sz="2400" dirty="0"/>
              <a:t>こと</a:t>
            </a:r>
            <a:endParaRPr lang="en-US" altLang="ja-JP" sz="2400" dirty="0"/>
          </a:p>
          <a:p>
            <a:r>
              <a:rPr kumimoji="1" lang="en-US" altLang="ja-JP" sz="2400" dirty="0"/>
              <a:t>9</a:t>
            </a:r>
            <a:r>
              <a:rPr kumimoji="1" lang="ja-JP" altLang="en-US" sz="2400" dirty="0"/>
              <a:t>～</a:t>
            </a:r>
            <a:r>
              <a:rPr kumimoji="1" lang="en-US" altLang="ja-JP" sz="2400" dirty="0"/>
              <a:t>10</a:t>
            </a:r>
            <a:r>
              <a:rPr kumimoji="1" lang="ja-JP" altLang="en-US" sz="2400" dirty="0"/>
              <a:t>歳の時点でスクリーンタイムの長い子どもたちは、</a:t>
            </a:r>
            <a:r>
              <a:rPr kumimoji="1" lang="en-US" altLang="ja-JP" sz="2400" dirty="0"/>
              <a:t>1</a:t>
            </a:r>
            <a:r>
              <a:rPr kumimoji="1" lang="ja-JP" altLang="en-US" sz="2400" dirty="0"/>
              <a:t>年後に過食や肥満になる可能性が高い</a:t>
            </a:r>
            <a:r>
              <a:rPr kumimoji="1" lang="ja-JP" altLang="en-US" dirty="0"/>
              <a:t>（トロント大学；カナダ・カリフォルニア大学；アメリカによる研究より）</a:t>
            </a:r>
            <a:endParaRPr kumimoji="1" lang="en-US" altLang="ja-JP" dirty="0"/>
          </a:p>
          <a:p>
            <a:pPr marL="0" indent="0">
              <a:buNone/>
            </a:pPr>
            <a:r>
              <a:rPr lang="ja-JP" altLang="en-US" sz="2400" dirty="0"/>
              <a:t>　　</a:t>
            </a:r>
            <a:r>
              <a:rPr lang="ja-JP" altLang="en-US" sz="1600" dirty="0"/>
              <a:t>ソーシャルメディアに費やす時間が</a:t>
            </a:r>
            <a:r>
              <a:rPr lang="en-US" altLang="ja-JP" sz="1600" dirty="0"/>
              <a:t>1</a:t>
            </a:r>
            <a:r>
              <a:rPr lang="ja-JP" altLang="en-US" sz="1600" dirty="0"/>
              <a:t>時間増えるごとに</a:t>
            </a:r>
            <a:r>
              <a:rPr lang="en-US" altLang="ja-JP" sz="1600" dirty="0"/>
              <a:t>1</a:t>
            </a:r>
            <a:r>
              <a:rPr lang="ja-JP" altLang="en-US" sz="1600" dirty="0"/>
              <a:t>年後に過食になるリスクが</a:t>
            </a:r>
            <a:r>
              <a:rPr lang="en-US" altLang="ja-JP" sz="1600" dirty="0"/>
              <a:t>62</a:t>
            </a:r>
            <a:r>
              <a:rPr lang="ja-JP" altLang="en-US" sz="1600" dirty="0"/>
              <a:t>％高くなる</a:t>
            </a:r>
            <a:endParaRPr lang="en-US" altLang="ja-JP" sz="1600" dirty="0"/>
          </a:p>
          <a:p>
            <a:pPr marL="0" indent="0">
              <a:buNone/>
            </a:pPr>
            <a:r>
              <a:rPr kumimoji="1" lang="ja-JP" altLang="en-US" sz="1600" dirty="0"/>
              <a:t>　　　テレビ・ビデオ・映画・ストリーミング視聴が</a:t>
            </a:r>
            <a:r>
              <a:rPr kumimoji="1" lang="en-US" altLang="ja-JP" sz="1600" dirty="0"/>
              <a:t>1</a:t>
            </a:r>
            <a:r>
              <a:rPr kumimoji="1" lang="ja-JP" altLang="en-US" sz="1600" dirty="0"/>
              <a:t>時間増えるごとに</a:t>
            </a:r>
            <a:r>
              <a:rPr lang="ja-JP" altLang="en-US" sz="1600" dirty="0"/>
              <a:t>過食になるリスクは</a:t>
            </a:r>
            <a:r>
              <a:rPr lang="en-US" altLang="ja-JP" sz="1600" dirty="0"/>
              <a:t>39</a:t>
            </a:r>
            <a:r>
              <a:rPr lang="ja-JP" altLang="en-US" sz="1600" dirty="0"/>
              <a:t>％高くなる</a:t>
            </a:r>
            <a:endParaRPr kumimoji="1" lang="en-US" altLang="ja-JP" sz="1600" dirty="0"/>
          </a:p>
          <a:p>
            <a:pPr marL="0" indent="0">
              <a:buNone/>
            </a:pPr>
            <a:r>
              <a:rPr lang="ja-JP" altLang="en-US" sz="2400" dirty="0"/>
              <a:t>　☞メディアの視聴やスマートフォンの使用について、</a:t>
            </a:r>
            <a:r>
              <a:rPr lang="ja-JP" altLang="en-US" sz="2400" b="1" dirty="0"/>
              <a:t>家庭で話し合う時間を持つことが大切</a:t>
            </a:r>
            <a:endParaRPr kumimoji="1" lang="ja-JP" altLang="en-US" sz="2400" b="1" dirty="0"/>
          </a:p>
        </p:txBody>
      </p:sp>
      <p:sp>
        <p:nvSpPr>
          <p:cNvPr id="4" name="四角形: 角を丸くする 3">
            <a:extLst>
              <a:ext uri="{FF2B5EF4-FFF2-40B4-BE49-F238E27FC236}">
                <a16:creationId xmlns:a16="http://schemas.microsoft.com/office/drawing/2014/main" id="{08A7C3A3-2BC6-4143-8705-27469F870363}"/>
              </a:ext>
            </a:extLst>
          </p:cNvPr>
          <p:cNvSpPr/>
          <p:nvPr/>
        </p:nvSpPr>
        <p:spPr>
          <a:xfrm>
            <a:off x="1381123" y="5724525"/>
            <a:ext cx="10134600" cy="6572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en-US" altLang="ja-JP" dirty="0"/>
              <a:t>Contemporary  screen  time modalities among children 9-10 years old and binge-eating disorder at one-year follow up : A prospective cohort study (</a:t>
            </a:r>
            <a:r>
              <a:rPr kumimoji="1" lang="en-US" altLang="ja-JP" i="1" dirty="0"/>
              <a:t>International Journal of Eating Disorders  </a:t>
            </a:r>
            <a:r>
              <a:rPr kumimoji="1" lang="en-US" altLang="ja-JP" dirty="0"/>
              <a:t>May,2021) </a:t>
            </a:r>
            <a:endParaRPr kumimoji="1" lang="ja-JP" altLang="en-US" dirty="0"/>
          </a:p>
        </p:txBody>
      </p:sp>
      <p:sp>
        <p:nvSpPr>
          <p:cNvPr id="6" name="スライド番号プレースホルダー 5">
            <a:extLst>
              <a:ext uri="{FF2B5EF4-FFF2-40B4-BE49-F238E27FC236}">
                <a16:creationId xmlns:a16="http://schemas.microsoft.com/office/drawing/2014/main" id="{B06A3AE4-12BE-418A-BAE3-2A5F1D1EA049}"/>
              </a:ext>
            </a:extLst>
          </p:cNvPr>
          <p:cNvSpPr>
            <a:spLocks noGrp="1"/>
          </p:cNvSpPr>
          <p:nvPr>
            <p:ph type="sldNum" sz="quarter" idx="12"/>
          </p:nvPr>
        </p:nvSpPr>
        <p:spPr/>
        <p:txBody>
          <a:bodyPr/>
          <a:lstStyle/>
          <a:p>
            <a:fld id="{69E57DC2-970A-4B3E-BB1C-7A09969E49DF}" type="slidenum">
              <a:rPr lang="en-US" smtClean="0"/>
              <a:t>32</a:t>
            </a:fld>
            <a:endParaRPr lang="en-US" dirty="0"/>
          </a:p>
        </p:txBody>
      </p:sp>
      <p:sp>
        <p:nvSpPr>
          <p:cNvPr id="7" name="フッター プレースホルダー 6">
            <a:extLst>
              <a:ext uri="{FF2B5EF4-FFF2-40B4-BE49-F238E27FC236}">
                <a16:creationId xmlns:a16="http://schemas.microsoft.com/office/drawing/2014/main" id="{5C2399D5-6A48-42EC-8791-F08A3CDC4FA3}"/>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6669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10F226-0434-4D69-84BC-7A9A6E12F604}"/>
              </a:ext>
            </a:extLst>
          </p:cNvPr>
          <p:cNvSpPr>
            <a:spLocks noGrp="1"/>
          </p:cNvSpPr>
          <p:nvPr>
            <p:ph type="title"/>
          </p:nvPr>
        </p:nvSpPr>
        <p:spPr>
          <a:xfrm>
            <a:off x="1981200" y="152400"/>
            <a:ext cx="8435280" cy="990600"/>
          </a:xfrm>
        </p:spPr>
        <p:txBody>
          <a:bodyPr>
            <a:normAutofit fontScale="90000"/>
          </a:bodyPr>
          <a:lstStyle/>
          <a:p>
            <a:r>
              <a:rPr lang="ja-JP" altLang="en-US" sz="3600" dirty="0"/>
              <a:t>ネット利用と</a:t>
            </a:r>
            <a:r>
              <a:rPr lang="ja-JP" altLang="en-US" sz="3600" dirty="0">
                <a:solidFill>
                  <a:srgbClr val="FF0000"/>
                </a:solidFill>
              </a:rPr>
              <a:t>学力</a:t>
            </a:r>
            <a:r>
              <a:rPr kumimoji="1" lang="ja-JP" altLang="en-US" dirty="0"/>
              <a:t>：中学生</a:t>
            </a:r>
            <a:r>
              <a:rPr kumimoji="1" lang="en-US" altLang="ja-JP" dirty="0"/>
              <a:t>3</a:t>
            </a:r>
            <a:r>
              <a:rPr kumimoji="1" lang="ja-JP" altLang="en-US" dirty="0"/>
              <a:t>年生の場合</a:t>
            </a:r>
          </a:p>
        </p:txBody>
      </p:sp>
      <p:sp>
        <p:nvSpPr>
          <p:cNvPr id="3" name="コンテンツ プレースホルダー 2">
            <a:extLst>
              <a:ext uri="{FF2B5EF4-FFF2-40B4-BE49-F238E27FC236}">
                <a16:creationId xmlns:a16="http://schemas.microsoft.com/office/drawing/2014/main" id="{4CEBE143-759E-4157-B9E9-8C7A61528FB0}"/>
              </a:ext>
            </a:extLst>
          </p:cNvPr>
          <p:cNvSpPr>
            <a:spLocks noGrp="1"/>
          </p:cNvSpPr>
          <p:nvPr>
            <p:ph sz="quarter" idx="1"/>
          </p:nvPr>
        </p:nvSpPr>
        <p:spPr>
          <a:xfrm>
            <a:off x="7176120" y="1219200"/>
            <a:ext cx="3987180" cy="4937760"/>
          </a:xfrm>
        </p:spPr>
        <p:txBody>
          <a:bodyPr>
            <a:normAutofit/>
          </a:bodyPr>
          <a:lstStyle/>
          <a:p>
            <a:r>
              <a:rPr lang="ja-JP" altLang="en-US" sz="1800" dirty="0"/>
              <a:t>「普段（月曜日から金曜日），１日当たりどれくらいの時間，携帯電話やスマートフォンで通話やメール，インターネットをしますか（携帯電話やスマートフォンを使ってゲームをする時間は除く）」の回答を集計</a:t>
            </a:r>
            <a:endParaRPr lang="en-US" altLang="ja-JP" sz="1800" dirty="0"/>
          </a:p>
          <a:p>
            <a:endParaRPr lang="en-US" altLang="ja-JP" sz="1800" dirty="0"/>
          </a:p>
          <a:p>
            <a:pPr marL="0" indent="0">
              <a:buNone/>
            </a:pPr>
            <a:r>
              <a:rPr lang="ja-JP" altLang="en-US" sz="2400" dirty="0"/>
              <a:t>（</a:t>
            </a:r>
            <a:r>
              <a:rPr lang="en-US" altLang="ja-JP" sz="2400" dirty="0"/>
              <a:t>1</a:t>
            </a:r>
            <a:r>
              <a:rPr lang="ja-JP" altLang="en-US" sz="2400" dirty="0"/>
              <a:t>）</a:t>
            </a:r>
            <a:r>
              <a:rPr lang="ja-JP" altLang="en-US" sz="2400" b="1" u="sng" dirty="0"/>
              <a:t>利用時間が短い方が学力が高い</a:t>
            </a:r>
            <a:r>
              <a:rPr lang="ja-JP" altLang="en-US" sz="2400" dirty="0"/>
              <a:t>傾向</a:t>
            </a:r>
            <a:endParaRPr lang="en-US" altLang="ja-JP" sz="2400" dirty="0"/>
          </a:p>
          <a:p>
            <a:pPr marL="0" indent="0">
              <a:buNone/>
            </a:pPr>
            <a:endParaRPr lang="en-US" altLang="ja-JP" sz="2400" dirty="0"/>
          </a:p>
          <a:p>
            <a:pPr marL="0" indent="0">
              <a:buNone/>
            </a:pPr>
            <a:r>
              <a:rPr lang="ja-JP" altLang="en-US" sz="2400" dirty="0"/>
              <a:t>（</a:t>
            </a:r>
            <a:r>
              <a:rPr lang="en-US" altLang="ja-JP" sz="2400" dirty="0"/>
              <a:t>2</a:t>
            </a:r>
            <a:r>
              <a:rPr lang="ja-JP" altLang="en-US" sz="2400" dirty="0"/>
              <a:t>）</a:t>
            </a:r>
            <a:r>
              <a:rPr lang="ja-JP" altLang="en-US" sz="2400" b="1" dirty="0">
                <a:solidFill>
                  <a:srgbClr val="00B0F0"/>
                </a:solidFill>
              </a:rPr>
              <a:t>「まったくしない」は，「～</a:t>
            </a:r>
            <a:r>
              <a:rPr lang="en-US" altLang="ja-JP" sz="2400" b="1" dirty="0">
                <a:solidFill>
                  <a:srgbClr val="00B0F0"/>
                </a:solidFill>
              </a:rPr>
              <a:t>2</a:t>
            </a:r>
            <a:r>
              <a:rPr lang="ja-JP" altLang="en-US" sz="2400" b="1" dirty="0">
                <a:solidFill>
                  <a:srgbClr val="00B0F0"/>
                </a:solidFill>
              </a:rPr>
              <a:t>時間」と同程度</a:t>
            </a:r>
            <a:endParaRPr lang="en-US" altLang="ja-JP" sz="2400" b="1" dirty="0">
              <a:solidFill>
                <a:srgbClr val="00B0F0"/>
              </a:solidFill>
            </a:endParaRPr>
          </a:p>
        </p:txBody>
      </p:sp>
      <p:sp>
        <p:nvSpPr>
          <p:cNvPr id="5" name="正方形/長方形 4">
            <a:extLst>
              <a:ext uri="{FF2B5EF4-FFF2-40B4-BE49-F238E27FC236}">
                <a16:creationId xmlns:a16="http://schemas.microsoft.com/office/drawing/2014/main" id="{371F754A-59ED-4C0D-8EA8-12BC70EF5EEF}"/>
              </a:ext>
            </a:extLst>
          </p:cNvPr>
          <p:cNvSpPr/>
          <p:nvPr/>
        </p:nvSpPr>
        <p:spPr>
          <a:xfrm>
            <a:off x="2351584" y="5992582"/>
            <a:ext cx="8064896" cy="584775"/>
          </a:xfrm>
          <a:prstGeom prst="rect">
            <a:avLst/>
          </a:prstGeom>
        </p:spPr>
        <p:txBody>
          <a:bodyPr wrap="square">
            <a:spAutoFit/>
          </a:bodyPr>
          <a:lstStyle/>
          <a:p>
            <a:r>
              <a:rPr lang="ja-JP" altLang="en-US" sz="1600" dirty="0"/>
              <a:t>竹内和雄 </a:t>
            </a:r>
            <a:r>
              <a:rPr lang="en-US" altLang="ja-JP" sz="1600" dirty="0"/>
              <a:t>(2017). </a:t>
            </a:r>
            <a:r>
              <a:rPr lang="ja-JP" altLang="en-US" sz="1600" dirty="0"/>
              <a:t>不登校，学業不振からみる，スマホ時代の子どもたち</a:t>
            </a:r>
            <a:r>
              <a:rPr lang="en-US" altLang="ja-JP" sz="1600" dirty="0"/>
              <a:t>, </a:t>
            </a:r>
            <a:r>
              <a:rPr lang="ja-JP" altLang="en-US" sz="1600" dirty="0"/>
              <a:t>チャイルドヘルス</a:t>
            </a:r>
            <a:r>
              <a:rPr lang="en-US" altLang="ja-JP" sz="1600" dirty="0"/>
              <a:t>, 20(7), 63-66. </a:t>
            </a:r>
            <a:endParaRPr lang="ja-JP" altLang="en-US" sz="1600" dirty="0"/>
          </a:p>
        </p:txBody>
      </p:sp>
      <p:pic>
        <p:nvPicPr>
          <p:cNvPr id="6" name="図 5">
            <a:extLst>
              <a:ext uri="{FF2B5EF4-FFF2-40B4-BE49-F238E27FC236}">
                <a16:creationId xmlns:a16="http://schemas.microsoft.com/office/drawing/2014/main" id="{41CBCAFC-76F4-4C0C-90C4-EDEFCF6DD82F}"/>
              </a:ext>
            </a:extLst>
          </p:cNvPr>
          <p:cNvPicPr>
            <a:picLocks noChangeAspect="1"/>
          </p:cNvPicPr>
          <p:nvPr/>
        </p:nvPicPr>
        <p:blipFill>
          <a:blip r:embed="rId2"/>
          <a:stretch>
            <a:fillRect/>
          </a:stretch>
        </p:blipFill>
        <p:spPr>
          <a:xfrm>
            <a:off x="1775520" y="869455"/>
            <a:ext cx="5210774" cy="5119089"/>
          </a:xfrm>
          <a:prstGeom prst="rect">
            <a:avLst/>
          </a:prstGeom>
        </p:spPr>
      </p:pic>
      <p:sp>
        <p:nvSpPr>
          <p:cNvPr id="7" name="スライド番号プレースホルダー 6">
            <a:extLst>
              <a:ext uri="{FF2B5EF4-FFF2-40B4-BE49-F238E27FC236}">
                <a16:creationId xmlns:a16="http://schemas.microsoft.com/office/drawing/2014/main" id="{A71BFB50-82DB-4789-BD09-0BCE06F9FDFB}"/>
              </a:ext>
            </a:extLst>
          </p:cNvPr>
          <p:cNvSpPr>
            <a:spLocks noGrp="1"/>
          </p:cNvSpPr>
          <p:nvPr>
            <p:ph type="sldNum" sz="quarter" idx="12"/>
          </p:nvPr>
        </p:nvSpPr>
        <p:spPr/>
        <p:txBody>
          <a:bodyPr/>
          <a:lstStyle/>
          <a:p>
            <a:fld id="{69E57DC2-970A-4B3E-BB1C-7A09969E49DF}" type="slidenum">
              <a:rPr lang="en-US" smtClean="0"/>
              <a:t>33</a:t>
            </a:fld>
            <a:endParaRPr lang="en-US" dirty="0"/>
          </a:p>
        </p:txBody>
      </p:sp>
      <p:sp>
        <p:nvSpPr>
          <p:cNvPr id="8" name="フッター プレースホルダー 7">
            <a:extLst>
              <a:ext uri="{FF2B5EF4-FFF2-40B4-BE49-F238E27FC236}">
                <a16:creationId xmlns:a16="http://schemas.microsoft.com/office/drawing/2014/main" id="{054224C1-C517-46DF-9767-1F30112C4390}"/>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7230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F119D3-3E93-45B9-BAE0-0B218CBB37DC}"/>
              </a:ext>
            </a:extLst>
          </p:cNvPr>
          <p:cNvSpPr>
            <a:spLocks noGrp="1"/>
          </p:cNvSpPr>
          <p:nvPr>
            <p:ph type="title"/>
          </p:nvPr>
        </p:nvSpPr>
        <p:spPr>
          <a:xfrm>
            <a:off x="1295400" y="247650"/>
            <a:ext cx="9601200" cy="904875"/>
          </a:xfrm>
        </p:spPr>
        <p:txBody>
          <a:bodyPr/>
          <a:lstStyle/>
          <a:p>
            <a:r>
              <a:rPr lang="ja-JP" altLang="en-US" dirty="0"/>
              <a:t>（</a:t>
            </a:r>
            <a:r>
              <a:rPr lang="en-US" altLang="ja-JP" dirty="0"/>
              <a:t>2</a:t>
            </a:r>
            <a:r>
              <a:rPr lang="ja-JP" altLang="en-US" dirty="0"/>
              <a:t>）の結果に対する解釈</a:t>
            </a:r>
            <a:endParaRPr kumimoji="1" lang="ja-JP" altLang="en-US" dirty="0"/>
          </a:p>
        </p:txBody>
      </p:sp>
      <p:sp>
        <p:nvSpPr>
          <p:cNvPr id="3" name="コンテンツ プレースホルダー 2">
            <a:extLst>
              <a:ext uri="{FF2B5EF4-FFF2-40B4-BE49-F238E27FC236}">
                <a16:creationId xmlns:a16="http://schemas.microsoft.com/office/drawing/2014/main" id="{464FAA98-A163-4647-8385-2EAA88BAEDAD}"/>
              </a:ext>
            </a:extLst>
          </p:cNvPr>
          <p:cNvSpPr>
            <a:spLocks noGrp="1"/>
          </p:cNvSpPr>
          <p:nvPr>
            <p:ph sz="quarter" idx="1"/>
          </p:nvPr>
        </p:nvSpPr>
        <p:spPr>
          <a:xfrm>
            <a:off x="1438274" y="1152525"/>
            <a:ext cx="10391775" cy="4805561"/>
          </a:xfrm>
        </p:spPr>
        <p:txBody>
          <a:bodyPr>
            <a:noAutofit/>
          </a:bodyPr>
          <a:lstStyle/>
          <a:p>
            <a:r>
              <a:rPr kumimoji="1" lang="ja-JP" altLang="en-US" sz="2400" dirty="0"/>
              <a:t>教員の解釈</a:t>
            </a:r>
            <a:endParaRPr kumimoji="1" lang="en-US" altLang="ja-JP" sz="2400" dirty="0"/>
          </a:p>
          <a:p>
            <a:pPr marL="0" indent="0">
              <a:buNone/>
            </a:pPr>
            <a:r>
              <a:rPr lang="ja-JP" altLang="en-US" sz="2400" dirty="0"/>
              <a:t>「まったくしないのは貧困家庭の子どもたち。貧しいから勉強どころじゃない」</a:t>
            </a:r>
            <a:endParaRPr lang="en-US" altLang="ja-JP" sz="2400" dirty="0"/>
          </a:p>
          <a:p>
            <a:pPr marL="0" indent="0">
              <a:buNone/>
            </a:pPr>
            <a:r>
              <a:rPr lang="ja-JP" altLang="en-US" sz="2400" dirty="0"/>
              <a:t>「貧困家庭は逆に早くからスマホを子どもに持たせる場合が多い」</a:t>
            </a:r>
            <a:endParaRPr lang="en-US" altLang="ja-JP" sz="2400" dirty="0"/>
          </a:p>
          <a:p>
            <a:pPr marL="0" indent="0">
              <a:buNone/>
            </a:pPr>
            <a:r>
              <a:rPr lang="ja-JP" altLang="en-US" sz="2400" dirty="0"/>
              <a:t>「親の収入と子どものスマホ所持率は反比例している印象がある」</a:t>
            </a:r>
            <a:endParaRPr lang="en-US" altLang="ja-JP" sz="2400" dirty="0"/>
          </a:p>
          <a:p>
            <a:pPr marL="0" indent="0">
              <a:buNone/>
            </a:pPr>
            <a:r>
              <a:rPr lang="ja-JP" altLang="en-US" sz="2400" dirty="0"/>
              <a:t>「貧困層は忙しいから子どもに子守代わりにスマホを持たせている」</a:t>
            </a:r>
            <a:endParaRPr lang="en-US" altLang="ja-JP" sz="2400" dirty="0"/>
          </a:p>
          <a:p>
            <a:pPr marL="0" indent="0">
              <a:buNone/>
            </a:pPr>
            <a:endParaRPr kumimoji="1" lang="en-US" altLang="ja-JP" sz="2400" dirty="0"/>
          </a:p>
          <a:p>
            <a:r>
              <a:rPr lang="ja-JP" altLang="en-US" sz="2400" dirty="0"/>
              <a:t>高校生の解釈</a:t>
            </a:r>
            <a:endParaRPr lang="en-US" altLang="ja-JP" sz="2400" dirty="0"/>
          </a:p>
          <a:p>
            <a:pPr marL="0" indent="0">
              <a:buNone/>
            </a:pPr>
            <a:r>
              <a:rPr lang="ja-JP" altLang="en-US" sz="2400" dirty="0"/>
              <a:t>「</a:t>
            </a:r>
            <a:r>
              <a:rPr lang="en-US" altLang="ja-JP" sz="2400" dirty="0"/>
              <a:t>1</a:t>
            </a:r>
            <a:r>
              <a:rPr lang="ja-JP" altLang="en-US" sz="2400" dirty="0"/>
              <a:t>時間以下が一番点数が高いのは納得できる」</a:t>
            </a:r>
            <a:endParaRPr lang="en-US" altLang="ja-JP" sz="2400" dirty="0"/>
          </a:p>
          <a:p>
            <a:pPr marL="0" indent="0">
              <a:buNone/>
            </a:pPr>
            <a:r>
              <a:rPr lang="ja-JP" altLang="en-US" sz="2400" dirty="0"/>
              <a:t>「“</a:t>
            </a:r>
            <a:r>
              <a:rPr lang="en-US" altLang="ja-JP" sz="2400" dirty="0"/>
              <a:t>1</a:t>
            </a:r>
            <a:r>
              <a:rPr lang="ja-JP" altLang="en-US" sz="2400" dirty="0"/>
              <a:t>時間しかしない”じゃなくて“</a:t>
            </a:r>
            <a:r>
              <a:rPr lang="en-US" altLang="ja-JP" sz="2400" dirty="0"/>
              <a:t>1</a:t>
            </a:r>
            <a:r>
              <a:rPr lang="ja-JP" altLang="en-US" sz="2400" dirty="0"/>
              <a:t>時間でやめられる”ってこと」</a:t>
            </a:r>
            <a:endParaRPr kumimoji="1" lang="en-US" altLang="ja-JP" sz="2400" dirty="0"/>
          </a:p>
          <a:p>
            <a:pPr marL="0" indent="0">
              <a:buNone/>
            </a:pPr>
            <a:r>
              <a:rPr lang="ja-JP" altLang="en-US" sz="2400" dirty="0"/>
              <a:t>　　☞</a:t>
            </a:r>
            <a:r>
              <a:rPr kumimoji="1" lang="ja-JP" altLang="en-US" sz="2400" dirty="0"/>
              <a:t>「</a:t>
            </a:r>
            <a:r>
              <a:rPr kumimoji="1" lang="ja-JP" altLang="en-US" sz="2400" b="1" dirty="0">
                <a:solidFill>
                  <a:srgbClr val="FF0000"/>
                </a:solidFill>
              </a:rPr>
              <a:t>自分で時間管理ができる生徒が一番</a:t>
            </a:r>
            <a:r>
              <a:rPr kumimoji="1" lang="ja-JP" altLang="en-US" sz="2400" dirty="0"/>
              <a:t>」</a:t>
            </a:r>
          </a:p>
        </p:txBody>
      </p:sp>
      <p:sp>
        <p:nvSpPr>
          <p:cNvPr id="4" name="スライド番号プレースホルダー 3">
            <a:extLst>
              <a:ext uri="{FF2B5EF4-FFF2-40B4-BE49-F238E27FC236}">
                <a16:creationId xmlns:a16="http://schemas.microsoft.com/office/drawing/2014/main" id="{729046F2-43CE-487C-A52F-EAB8099FDCDE}"/>
              </a:ext>
            </a:extLst>
          </p:cNvPr>
          <p:cNvSpPr>
            <a:spLocks noGrp="1"/>
          </p:cNvSpPr>
          <p:nvPr>
            <p:ph type="sldNum" sz="quarter" idx="12"/>
          </p:nvPr>
        </p:nvSpPr>
        <p:spPr/>
        <p:txBody>
          <a:bodyPr/>
          <a:lstStyle/>
          <a:p>
            <a:fld id="{69E57DC2-970A-4B3E-BB1C-7A09969E49DF}" type="slidenum">
              <a:rPr lang="en-US" smtClean="0"/>
              <a:t>34</a:t>
            </a:fld>
            <a:endParaRPr lang="en-US" dirty="0"/>
          </a:p>
        </p:txBody>
      </p:sp>
      <p:sp>
        <p:nvSpPr>
          <p:cNvPr id="6" name="フッター プレースホルダー 5">
            <a:extLst>
              <a:ext uri="{FF2B5EF4-FFF2-40B4-BE49-F238E27FC236}">
                <a16:creationId xmlns:a16="http://schemas.microsoft.com/office/drawing/2014/main" id="{23C7E33D-B286-42F5-8074-12A7D6E36D19}"/>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418884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0DAC86E-B9A6-47AE-BB51-02CFE32289E8}"/>
              </a:ext>
            </a:extLst>
          </p:cNvPr>
          <p:cNvSpPr>
            <a:spLocks noGrp="1"/>
          </p:cNvSpPr>
          <p:nvPr>
            <p:ph sz="quarter" idx="1"/>
          </p:nvPr>
        </p:nvSpPr>
        <p:spPr>
          <a:xfrm>
            <a:off x="1371599" y="807868"/>
            <a:ext cx="10267025" cy="5059532"/>
          </a:xfrm>
        </p:spPr>
        <p:txBody>
          <a:bodyPr>
            <a:normAutofit/>
          </a:bodyPr>
          <a:lstStyle/>
          <a:p>
            <a:r>
              <a:rPr kumimoji="1" lang="ja-JP" altLang="en-US" dirty="0"/>
              <a:t>さらに高校生の解釈</a:t>
            </a:r>
            <a:endParaRPr kumimoji="1" lang="en-US" altLang="ja-JP" dirty="0"/>
          </a:p>
          <a:p>
            <a:pPr marL="0" indent="0">
              <a:buNone/>
            </a:pPr>
            <a:r>
              <a:rPr lang="ja-JP" altLang="en-US" dirty="0"/>
              <a:t>「まったくしないとストレス発散できないし，友だちともうまくやれない」</a:t>
            </a:r>
            <a:endParaRPr lang="en-US" altLang="ja-JP" dirty="0"/>
          </a:p>
          <a:p>
            <a:pPr marL="0" indent="0">
              <a:buNone/>
            </a:pPr>
            <a:r>
              <a:rPr lang="ja-JP" altLang="en-US" dirty="0"/>
              <a:t>「わからない問題があっても，ネットで調べられない」</a:t>
            </a:r>
            <a:endParaRPr lang="en-US" altLang="ja-JP" dirty="0"/>
          </a:p>
          <a:p>
            <a:pPr marL="0" indent="0">
              <a:buNone/>
            </a:pPr>
            <a:r>
              <a:rPr lang="ja-JP" altLang="en-US" dirty="0"/>
              <a:t>「中</a:t>
            </a:r>
            <a:r>
              <a:rPr lang="en-US" altLang="ja-JP" dirty="0"/>
              <a:t>3</a:t>
            </a:r>
            <a:r>
              <a:rPr lang="ja-JP" altLang="en-US" dirty="0"/>
              <a:t>になってもネットもやらせてもらえてないのはオカンのいいなり」</a:t>
            </a:r>
            <a:endParaRPr lang="en-US" altLang="ja-JP" dirty="0"/>
          </a:p>
          <a:p>
            <a:pPr marL="0" indent="0">
              <a:buNone/>
            </a:pPr>
            <a:r>
              <a:rPr lang="ja-JP" altLang="en-US" dirty="0"/>
              <a:t>「それか，怖いオカンが無理矢理</a:t>
            </a:r>
            <a:r>
              <a:rPr lang="en-US" altLang="ja-JP" dirty="0"/>
              <a:t>1</a:t>
            </a:r>
            <a:r>
              <a:rPr lang="ja-JP" altLang="en-US" dirty="0"/>
              <a:t>時間でやめさせる」</a:t>
            </a:r>
            <a:endParaRPr lang="en-US" altLang="ja-JP" dirty="0"/>
          </a:p>
          <a:p>
            <a:pPr marL="0" indent="0">
              <a:buNone/>
            </a:pPr>
            <a:r>
              <a:rPr lang="ja-JP" altLang="en-US" dirty="0"/>
              <a:t>「受験のときはしょうがない。子どももわかっているはず」</a:t>
            </a:r>
            <a:endParaRPr lang="en-US" altLang="ja-JP" dirty="0"/>
          </a:p>
          <a:p>
            <a:pPr marL="0" indent="0">
              <a:buNone/>
            </a:pPr>
            <a:r>
              <a:rPr lang="ja-JP" altLang="en-US" dirty="0"/>
              <a:t>「中</a:t>
            </a:r>
            <a:r>
              <a:rPr lang="en-US" altLang="ja-JP" dirty="0"/>
              <a:t>3</a:t>
            </a:r>
            <a:r>
              <a:rPr lang="ja-JP" altLang="en-US" dirty="0"/>
              <a:t>で</a:t>
            </a:r>
            <a:r>
              <a:rPr lang="en-US" altLang="ja-JP" dirty="0"/>
              <a:t>4</a:t>
            </a:r>
            <a:r>
              <a:rPr lang="ja-JP" altLang="en-US" dirty="0"/>
              <a:t>時間以上なんて自殺行為」</a:t>
            </a:r>
            <a:endParaRPr lang="en-US" altLang="ja-JP" dirty="0"/>
          </a:p>
          <a:p>
            <a:pPr marL="0" indent="0">
              <a:buNone/>
            </a:pPr>
            <a:r>
              <a:rPr lang="ja-JP" altLang="en-US" dirty="0"/>
              <a:t>「そういう生徒は親が無理矢理，軌道修正するべき」</a:t>
            </a:r>
            <a:endParaRPr lang="en-US" altLang="ja-JP" dirty="0"/>
          </a:p>
          <a:p>
            <a:pPr marL="0" indent="0">
              <a:buNone/>
            </a:pPr>
            <a:endParaRPr kumimoji="1" lang="en-US" altLang="ja-JP" dirty="0"/>
          </a:p>
          <a:p>
            <a:pPr marL="0" indent="0">
              <a:buNone/>
            </a:pPr>
            <a:r>
              <a:rPr kumimoji="1" lang="ja-JP" altLang="en-US" dirty="0"/>
              <a:t>→</a:t>
            </a:r>
            <a:r>
              <a:rPr kumimoji="1" lang="ja-JP" altLang="en-US" sz="3200" b="1" dirty="0"/>
              <a:t>適切な時に介入することも大人の責任なのでは？</a:t>
            </a:r>
            <a:endParaRPr kumimoji="1" lang="ja-JP" altLang="en-US" b="1" dirty="0"/>
          </a:p>
        </p:txBody>
      </p:sp>
      <p:sp>
        <p:nvSpPr>
          <p:cNvPr id="4" name="スライド番号プレースホルダー 3">
            <a:extLst>
              <a:ext uri="{FF2B5EF4-FFF2-40B4-BE49-F238E27FC236}">
                <a16:creationId xmlns:a16="http://schemas.microsoft.com/office/drawing/2014/main" id="{99C3EF54-49A5-40D5-8284-14AC3459F56A}"/>
              </a:ext>
            </a:extLst>
          </p:cNvPr>
          <p:cNvSpPr>
            <a:spLocks noGrp="1"/>
          </p:cNvSpPr>
          <p:nvPr>
            <p:ph type="sldNum" sz="quarter" idx="12"/>
          </p:nvPr>
        </p:nvSpPr>
        <p:spPr/>
        <p:txBody>
          <a:bodyPr/>
          <a:lstStyle/>
          <a:p>
            <a:fld id="{69E57DC2-970A-4B3E-BB1C-7A09969E49DF}" type="slidenum">
              <a:rPr lang="en-US" smtClean="0"/>
              <a:t>35</a:t>
            </a:fld>
            <a:endParaRPr lang="en-US" dirty="0"/>
          </a:p>
        </p:txBody>
      </p:sp>
      <p:sp>
        <p:nvSpPr>
          <p:cNvPr id="6" name="フッター プレースホルダー 5">
            <a:extLst>
              <a:ext uri="{FF2B5EF4-FFF2-40B4-BE49-F238E27FC236}">
                <a16:creationId xmlns:a16="http://schemas.microsoft.com/office/drawing/2014/main" id="{D29E3F45-F551-4E82-A62F-357652673EAA}"/>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16405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EAA63-B71D-4A06-8C88-7D3EB47F30AD}"/>
              </a:ext>
            </a:extLst>
          </p:cNvPr>
          <p:cNvSpPr>
            <a:spLocks noGrp="1"/>
          </p:cNvSpPr>
          <p:nvPr>
            <p:ph type="title"/>
          </p:nvPr>
        </p:nvSpPr>
        <p:spPr>
          <a:xfrm>
            <a:off x="1981200" y="152400"/>
            <a:ext cx="5129814" cy="990600"/>
          </a:xfrm>
        </p:spPr>
        <p:txBody>
          <a:bodyPr>
            <a:normAutofit/>
          </a:bodyPr>
          <a:lstStyle/>
          <a:p>
            <a:r>
              <a:rPr kumimoji="1" lang="ja-JP" altLang="en-US" dirty="0">
                <a:solidFill>
                  <a:srgbClr val="FF0000"/>
                </a:solidFill>
              </a:rPr>
              <a:t>眼</a:t>
            </a:r>
            <a:r>
              <a:rPr kumimoji="1" lang="ja-JP" altLang="en-US" dirty="0"/>
              <a:t>への影響　</a:t>
            </a:r>
          </a:p>
        </p:txBody>
      </p:sp>
      <p:sp>
        <p:nvSpPr>
          <p:cNvPr id="3" name="コンテンツ プレースホルダー 2">
            <a:extLst>
              <a:ext uri="{FF2B5EF4-FFF2-40B4-BE49-F238E27FC236}">
                <a16:creationId xmlns:a16="http://schemas.microsoft.com/office/drawing/2014/main" id="{B63FCC62-F5F8-4185-997F-A19CEE3AFAFA}"/>
              </a:ext>
            </a:extLst>
          </p:cNvPr>
          <p:cNvSpPr>
            <a:spLocks noGrp="1"/>
          </p:cNvSpPr>
          <p:nvPr>
            <p:ph sz="quarter" idx="1"/>
          </p:nvPr>
        </p:nvSpPr>
        <p:spPr>
          <a:xfrm>
            <a:off x="1981200" y="1219200"/>
            <a:ext cx="8579296" cy="4937760"/>
          </a:xfrm>
        </p:spPr>
        <p:txBody>
          <a:bodyPr>
            <a:normAutofit/>
          </a:bodyPr>
          <a:lstStyle/>
          <a:p>
            <a:r>
              <a:rPr lang="ja-JP" altLang="en-US" sz="2400" dirty="0"/>
              <a:t>ネットを利用する機器ではほとんどが</a:t>
            </a:r>
            <a:r>
              <a:rPr lang="en-US" altLang="ja-JP" sz="2400" u="sng" dirty="0"/>
              <a:t>LED</a:t>
            </a:r>
            <a:r>
              <a:rPr lang="ja-JP" altLang="en-US" sz="2400" dirty="0"/>
              <a:t>を使用ブルーライト（波長</a:t>
            </a:r>
            <a:r>
              <a:rPr lang="en-US" altLang="ja-JP" sz="2400" dirty="0"/>
              <a:t>400</a:t>
            </a:r>
            <a:r>
              <a:rPr lang="ja-JP" altLang="en-US" sz="2400" dirty="0"/>
              <a:t>～</a:t>
            </a:r>
            <a:r>
              <a:rPr lang="en-US" altLang="ja-JP" sz="2400" dirty="0"/>
              <a:t>500nm</a:t>
            </a:r>
            <a:r>
              <a:rPr lang="ja-JP" altLang="en-US" sz="2400" dirty="0"/>
              <a:t>の）成分を含む</a:t>
            </a:r>
            <a:endParaRPr lang="en-US" altLang="ja-JP" sz="2400" dirty="0"/>
          </a:p>
          <a:p>
            <a:r>
              <a:rPr lang="ja-JP" altLang="en-US" sz="2400" dirty="0"/>
              <a:t>ブルーライトの全身的・精神神経的作用：</a:t>
            </a:r>
            <a:endParaRPr lang="en-US" altLang="ja-JP" sz="2400" dirty="0"/>
          </a:p>
          <a:p>
            <a:pPr marL="0" indent="0">
              <a:buNone/>
            </a:pPr>
            <a:r>
              <a:rPr lang="ja-JP" altLang="en-US" dirty="0"/>
              <a:t>　①</a:t>
            </a:r>
            <a:r>
              <a:rPr lang="ja-JP" altLang="en-US" u="sng" dirty="0"/>
              <a:t>体内時計のリセット・メラトニン調節</a:t>
            </a:r>
            <a:endParaRPr lang="en-US" altLang="ja-JP" u="sng" dirty="0"/>
          </a:p>
          <a:p>
            <a:pPr marL="0" indent="0">
              <a:buNone/>
            </a:pPr>
            <a:r>
              <a:rPr lang="ja-JP" altLang="en-US" dirty="0"/>
              <a:t>　②覚醒</a:t>
            </a:r>
            <a:endParaRPr lang="en-US" altLang="ja-JP" dirty="0"/>
          </a:p>
          <a:p>
            <a:pPr marL="0" indent="0">
              <a:buNone/>
            </a:pPr>
            <a:r>
              <a:rPr lang="ja-JP" altLang="en-US" dirty="0"/>
              <a:t>　③頭痛・眼痛</a:t>
            </a:r>
            <a:endParaRPr lang="en-US" altLang="ja-JP" sz="2400" dirty="0"/>
          </a:p>
          <a:p>
            <a:r>
              <a:rPr lang="ja-JP" altLang="en-US" sz="2400" dirty="0"/>
              <a:t>携帯端末でのネット閲覧はメラトニン分泌が抑制される</a:t>
            </a:r>
            <a:endParaRPr lang="en-US" altLang="ja-JP" sz="2400" dirty="0"/>
          </a:p>
          <a:p>
            <a:pPr marL="0" indent="0">
              <a:buNone/>
            </a:pPr>
            <a:endParaRPr lang="en-US" altLang="ja-JP" dirty="0"/>
          </a:p>
          <a:p>
            <a:pPr marL="0" indent="0">
              <a:buNone/>
            </a:pPr>
            <a:endParaRPr lang="ja-JP" altLang="en-US" dirty="0"/>
          </a:p>
        </p:txBody>
      </p:sp>
      <p:sp>
        <p:nvSpPr>
          <p:cNvPr id="7" name="正方形/長方形 6">
            <a:extLst>
              <a:ext uri="{FF2B5EF4-FFF2-40B4-BE49-F238E27FC236}">
                <a16:creationId xmlns:a16="http://schemas.microsoft.com/office/drawing/2014/main" id="{5546B16C-0294-465D-AA8B-D8F686860E74}"/>
              </a:ext>
            </a:extLst>
          </p:cNvPr>
          <p:cNvSpPr/>
          <p:nvPr/>
        </p:nvSpPr>
        <p:spPr>
          <a:xfrm>
            <a:off x="2212177" y="4452174"/>
            <a:ext cx="7767643"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ja-JP" altLang="en-US" sz="2000" dirty="0"/>
              <a:t>メラトニン：脳の奥深くにある「松果体」という器官から分泌されるホルモンの一種。 体内のメラトニンの量が増えると眠くなるため、 睡眠促進ホルモンとも。メラトニンの分泌が抑制されると睡眠障害につながる。</a:t>
            </a:r>
            <a:endParaRPr lang="en-US" altLang="ja-JP" sz="2000" dirty="0"/>
          </a:p>
        </p:txBody>
      </p:sp>
      <p:sp>
        <p:nvSpPr>
          <p:cNvPr id="8" name="四角形: 角を丸くする 7">
            <a:extLst>
              <a:ext uri="{FF2B5EF4-FFF2-40B4-BE49-F238E27FC236}">
                <a16:creationId xmlns:a16="http://schemas.microsoft.com/office/drawing/2014/main" id="{4519C0FF-3227-4B74-B315-B95C8A46462C}"/>
              </a:ext>
            </a:extLst>
          </p:cNvPr>
          <p:cNvSpPr/>
          <p:nvPr/>
        </p:nvSpPr>
        <p:spPr>
          <a:xfrm>
            <a:off x="1146698" y="6103754"/>
            <a:ext cx="9898602" cy="389222"/>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600">
                <a:solidFill>
                  <a:srgbClr val="1C1D1E"/>
                </a:solidFill>
                <a:latin typeface="Open Sans"/>
              </a:rPr>
              <a:t>綾木雅彦・坪田一男 </a:t>
            </a:r>
            <a:r>
              <a:rPr lang="en-US" altLang="ja-JP" sz="1600">
                <a:solidFill>
                  <a:srgbClr val="1C1D1E"/>
                </a:solidFill>
                <a:latin typeface="Open Sans"/>
              </a:rPr>
              <a:t>(2017). </a:t>
            </a:r>
            <a:r>
              <a:rPr lang="ja-JP" altLang="en-US" sz="1600">
                <a:solidFill>
                  <a:srgbClr val="1C1D1E"/>
                </a:solidFill>
                <a:latin typeface="Open Sans"/>
              </a:rPr>
              <a:t>眼科医からみたインターネットの諸問題</a:t>
            </a:r>
            <a:r>
              <a:rPr lang="en-US" altLang="ja-JP" sz="1600">
                <a:solidFill>
                  <a:srgbClr val="1C1D1E"/>
                </a:solidFill>
                <a:latin typeface="Open Sans"/>
              </a:rPr>
              <a:t>, </a:t>
            </a:r>
            <a:r>
              <a:rPr lang="ja-JP" altLang="en-US" sz="1600">
                <a:solidFill>
                  <a:srgbClr val="1C1D1E"/>
                </a:solidFill>
                <a:latin typeface="Open Sans"/>
              </a:rPr>
              <a:t>精神医学</a:t>
            </a:r>
            <a:r>
              <a:rPr lang="en-US" altLang="ja-JP" sz="1600">
                <a:solidFill>
                  <a:srgbClr val="1C1D1E"/>
                </a:solidFill>
                <a:latin typeface="Open Sans"/>
              </a:rPr>
              <a:t>, 59(1), 31-36</a:t>
            </a:r>
            <a:endParaRPr kumimoji="1" lang="en-US" altLang="ja-JP" sz="1600" dirty="0"/>
          </a:p>
        </p:txBody>
      </p:sp>
      <p:sp>
        <p:nvSpPr>
          <p:cNvPr id="6" name="スライド番号プレースホルダー 5">
            <a:extLst>
              <a:ext uri="{FF2B5EF4-FFF2-40B4-BE49-F238E27FC236}">
                <a16:creationId xmlns:a16="http://schemas.microsoft.com/office/drawing/2014/main" id="{92F1DB57-41FE-414E-AE46-91E4CEAF6CC9}"/>
              </a:ext>
            </a:extLst>
          </p:cNvPr>
          <p:cNvSpPr>
            <a:spLocks noGrp="1"/>
          </p:cNvSpPr>
          <p:nvPr>
            <p:ph type="sldNum" sz="quarter" idx="12"/>
          </p:nvPr>
        </p:nvSpPr>
        <p:spPr/>
        <p:txBody>
          <a:bodyPr/>
          <a:lstStyle/>
          <a:p>
            <a:fld id="{69E57DC2-970A-4B3E-BB1C-7A09969E49DF}" type="slidenum">
              <a:rPr lang="en-US" smtClean="0"/>
              <a:t>36</a:t>
            </a:fld>
            <a:endParaRPr lang="en-US" dirty="0"/>
          </a:p>
        </p:txBody>
      </p:sp>
      <p:sp>
        <p:nvSpPr>
          <p:cNvPr id="9" name="フッター プレースホルダー 8">
            <a:extLst>
              <a:ext uri="{FF2B5EF4-FFF2-40B4-BE49-F238E27FC236}">
                <a16:creationId xmlns:a16="http://schemas.microsoft.com/office/drawing/2014/main" id="{8D27EA36-9D24-4577-AC4D-089D9FDB8602}"/>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41393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EAA63-B71D-4A06-8C88-7D3EB47F30AD}"/>
              </a:ext>
            </a:extLst>
          </p:cNvPr>
          <p:cNvSpPr>
            <a:spLocks noGrp="1"/>
          </p:cNvSpPr>
          <p:nvPr>
            <p:ph type="title"/>
          </p:nvPr>
        </p:nvSpPr>
        <p:spPr>
          <a:xfrm>
            <a:off x="1981200" y="152400"/>
            <a:ext cx="4357456" cy="990600"/>
          </a:xfrm>
        </p:spPr>
        <p:txBody>
          <a:bodyPr>
            <a:normAutofit/>
          </a:bodyPr>
          <a:lstStyle/>
          <a:p>
            <a:r>
              <a:rPr kumimoji="1" lang="ja-JP" altLang="en-US" dirty="0">
                <a:solidFill>
                  <a:srgbClr val="FF0000"/>
                </a:solidFill>
              </a:rPr>
              <a:t>眼</a:t>
            </a:r>
            <a:r>
              <a:rPr kumimoji="1" lang="ja-JP" altLang="en-US" dirty="0"/>
              <a:t>への影響　</a:t>
            </a:r>
          </a:p>
        </p:txBody>
      </p:sp>
      <p:sp>
        <p:nvSpPr>
          <p:cNvPr id="4" name="正方形/長方形 3">
            <a:extLst>
              <a:ext uri="{FF2B5EF4-FFF2-40B4-BE49-F238E27FC236}">
                <a16:creationId xmlns:a16="http://schemas.microsoft.com/office/drawing/2014/main" id="{D93C262C-0A25-47AE-954D-D439278EB222}"/>
              </a:ext>
            </a:extLst>
          </p:cNvPr>
          <p:cNvSpPr/>
          <p:nvPr/>
        </p:nvSpPr>
        <p:spPr>
          <a:xfrm>
            <a:off x="2495600" y="6176387"/>
            <a:ext cx="7859216" cy="276999"/>
          </a:xfrm>
          <a:prstGeom prst="rect">
            <a:avLst/>
          </a:prstGeom>
        </p:spPr>
        <p:txBody>
          <a:bodyPr wrap="square">
            <a:spAutoFit/>
          </a:bodyPr>
          <a:lstStyle/>
          <a:p>
            <a:r>
              <a:rPr lang="en-US" altLang="ja-JP" sz="1200" dirty="0">
                <a:solidFill>
                  <a:srgbClr val="1C1D1E"/>
                </a:solidFill>
                <a:latin typeface="Open Sans"/>
              </a:rPr>
              <a:t>.</a:t>
            </a:r>
          </a:p>
        </p:txBody>
      </p:sp>
      <p:pic>
        <p:nvPicPr>
          <p:cNvPr id="5" name="図 4">
            <a:extLst>
              <a:ext uri="{FF2B5EF4-FFF2-40B4-BE49-F238E27FC236}">
                <a16:creationId xmlns:a16="http://schemas.microsoft.com/office/drawing/2014/main" id="{73B970E5-A983-4361-9FFA-B6C4C60ECB22}"/>
              </a:ext>
            </a:extLst>
          </p:cNvPr>
          <p:cNvPicPr>
            <a:picLocks noChangeAspect="1"/>
          </p:cNvPicPr>
          <p:nvPr/>
        </p:nvPicPr>
        <p:blipFill>
          <a:blip r:embed="rId2"/>
          <a:stretch>
            <a:fillRect/>
          </a:stretch>
        </p:blipFill>
        <p:spPr>
          <a:xfrm>
            <a:off x="1147490" y="1017715"/>
            <a:ext cx="6024875" cy="4444406"/>
          </a:xfrm>
          <a:prstGeom prst="rect">
            <a:avLst/>
          </a:prstGeom>
        </p:spPr>
      </p:pic>
      <p:sp>
        <p:nvSpPr>
          <p:cNvPr id="8" name="コンテンツ プレースホルダー 7">
            <a:extLst>
              <a:ext uri="{FF2B5EF4-FFF2-40B4-BE49-F238E27FC236}">
                <a16:creationId xmlns:a16="http://schemas.microsoft.com/office/drawing/2014/main" id="{9A4A280D-CAFF-47EC-A91E-ADCB2E705473}"/>
              </a:ext>
            </a:extLst>
          </p:cNvPr>
          <p:cNvSpPr>
            <a:spLocks noGrp="1"/>
          </p:cNvSpPr>
          <p:nvPr>
            <p:ph sz="quarter" idx="1"/>
          </p:nvPr>
        </p:nvSpPr>
        <p:spPr>
          <a:xfrm>
            <a:off x="5953038" y="2663190"/>
            <a:ext cx="6024874" cy="1314449"/>
          </a:xfrm>
        </p:spPr>
        <p:txBody>
          <a:bodyPr>
            <a:normAutofit/>
          </a:bodyPr>
          <a:lstStyle/>
          <a:p>
            <a:r>
              <a:rPr lang="ja-JP" altLang="en-US" sz="3200" b="1" dirty="0"/>
              <a:t>ブルーライトカットメガネの効果はある？</a:t>
            </a:r>
          </a:p>
        </p:txBody>
      </p:sp>
      <p:sp>
        <p:nvSpPr>
          <p:cNvPr id="7" name="四角形: 角を丸くする 6">
            <a:extLst>
              <a:ext uri="{FF2B5EF4-FFF2-40B4-BE49-F238E27FC236}">
                <a16:creationId xmlns:a16="http://schemas.microsoft.com/office/drawing/2014/main" id="{11B70621-5724-43E4-8216-C14B08162FA7}"/>
              </a:ext>
            </a:extLst>
          </p:cNvPr>
          <p:cNvSpPr/>
          <p:nvPr/>
        </p:nvSpPr>
        <p:spPr>
          <a:xfrm>
            <a:off x="1564072" y="5836245"/>
            <a:ext cx="9898602" cy="56206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600">
                <a:solidFill>
                  <a:srgbClr val="1C1D1E"/>
                </a:solidFill>
                <a:latin typeface="Open Sans"/>
              </a:rPr>
              <a:t>綾木雅彦・坪田一男 </a:t>
            </a:r>
            <a:r>
              <a:rPr lang="en-US" altLang="ja-JP" sz="1600">
                <a:solidFill>
                  <a:srgbClr val="1C1D1E"/>
                </a:solidFill>
                <a:latin typeface="Open Sans"/>
              </a:rPr>
              <a:t>(2017). </a:t>
            </a:r>
            <a:r>
              <a:rPr lang="ja-JP" altLang="en-US" sz="1600">
                <a:solidFill>
                  <a:srgbClr val="1C1D1E"/>
                </a:solidFill>
                <a:latin typeface="Open Sans"/>
              </a:rPr>
              <a:t>眼科医からみたインターネットの諸問題</a:t>
            </a:r>
            <a:r>
              <a:rPr lang="en-US" altLang="ja-JP" sz="1600">
                <a:solidFill>
                  <a:srgbClr val="1C1D1E"/>
                </a:solidFill>
                <a:latin typeface="Open Sans"/>
              </a:rPr>
              <a:t>, </a:t>
            </a:r>
            <a:r>
              <a:rPr lang="ja-JP" altLang="en-US" sz="1600">
                <a:solidFill>
                  <a:srgbClr val="1C1D1E"/>
                </a:solidFill>
                <a:latin typeface="Open Sans"/>
              </a:rPr>
              <a:t>精神医学</a:t>
            </a:r>
            <a:r>
              <a:rPr lang="en-US" altLang="ja-JP" sz="1600">
                <a:solidFill>
                  <a:srgbClr val="1C1D1E"/>
                </a:solidFill>
                <a:latin typeface="Open Sans"/>
              </a:rPr>
              <a:t>, 59(1), 31-36</a:t>
            </a:r>
            <a:endParaRPr kumimoji="1" lang="en-US" altLang="ja-JP" sz="1600" dirty="0"/>
          </a:p>
        </p:txBody>
      </p:sp>
      <p:sp>
        <p:nvSpPr>
          <p:cNvPr id="6" name="スライド番号プレースホルダー 5">
            <a:extLst>
              <a:ext uri="{FF2B5EF4-FFF2-40B4-BE49-F238E27FC236}">
                <a16:creationId xmlns:a16="http://schemas.microsoft.com/office/drawing/2014/main" id="{FF03A357-815F-4846-B991-EA75B3CC22A8}"/>
              </a:ext>
            </a:extLst>
          </p:cNvPr>
          <p:cNvSpPr>
            <a:spLocks noGrp="1"/>
          </p:cNvSpPr>
          <p:nvPr>
            <p:ph type="sldNum" sz="quarter" idx="12"/>
          </p:nvPr>
        </p:nvSpPr>
        <p:spPr/>
        <p:txBody>
          <a:bodyPr/>
          <a:lstStyle/>
          <a:p>
            <a:fld id="{69E57DC2-970A-4B3E-BB1C-7A09969E49DF}" type="slidenum">
              <a:rPr lang="en-US" smtClean="0"/>
              <a:t>37</a:t>
            </a:fld>
            <a:endParaRPr lang="en-US" dirty="0"/>
          </a:p>
        </p:txBody>
      </p:sp>
      <p:sp>
        <p:nvSpPr>
          <p:cNvPr id="9" name="フッター プレースホルダー 8">
            <a:extLst>
              <a:ext uri="{FF2B5EF4-FFF2-40B4-BE49-F238E27FC236}">
                <a16:creationId xmlns:a16="http://schemas.microsoft.com/office/drawing/2014/main" id="{2F64E667-2F56-41DB-B46A-26FC2CA6A567}"/>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634410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EAA63-B71D-4A06-8C88-7D3EB47F30AD}"/>
              </a:ext>
            </a:extLst>
          </p:cNvPr>
          <p:cNvSpPr>
            <a:spLocks noGrp="1"/>
          </p:cNvSpPr>
          <p:nvPr>
            <p:ph type="title"/>
          </p:nvPr>
        </p:nvSpPr>
        <p:spPr>
          <a:xfrm>
            <a:off x="1981199" y="152400"/>
            <a:ext cx="4348579" cy="990600"/>
          </a:xfrm>
        </p:spPr>
        <p:txBody>
          <a:bodyPr>
            <a:normAutofit/>
          </a:bodyPr>
          <a:lstStyle/>
          <a:p>
            <a:r>
              <a:rPr kumimoji="1" lang="ja-JP" altLang="en-US" dirty="0">
                <a:solidFill>
                  <a:srgbClr val="FF0000"/>
                </a:solidFill>
              </a:rPr>
              <a:t>眼</a:t>
            </a:r>
            <a:r>
              <a:rPr kumimoji="1" lang="ja-JP" altLang="en-US" dirty="0"/>
              <a:t>への影響　</a:t>
            </a:r>
          </a:p>
        </p:txBody>
      </p:sp>
      <p:sp>
        <p:nvSpPr>
          <p:cNvPr id="3" name="コンテンツ プレースホルダー 2">
            <a:extLst>
              <a:ext uri="{FF2B5EF4-FFF2-40B4-BE49-F238E27FC236}">
                <a16:creationId xmlns:a16="http://schemas.microsoft.com/office/drawing/2014/main" id="{B63FCC62-F5F8-4185-997F-A19CEE3AFAFA}"/>
              </a:ext>
            </a:extLst>
          </p:cNvPr>
          <p:cNvSpPr>
            <a:spLocks noGrp="1"/>
          </p:cNvSpPr>
          <p:nvPr>
            <p:ph sz="quarter" idx="1"/>
          </p:nvPr>
        </p:nvSpPr>
        <p:spPr>
          <a:xfrm>
            <a:off x="2279576" y="1219200"/>
            <a:ext cx="8280920" cy="5090120"/>
          </a:xfrm>
        </p:spPr>
        <p:txBody>
          <a:bodyPr>
            <a:normAutofit fontScale="92500" lnSpcReduction="20000"/>
          </a:bodyPr>
          <a:lstStyle/>
          <a:p>
            <a:r>
              <a:rPr lang="ja-JP" altLang="en-US" sz="2400" dirty="0"/>
              <a:t>子ども特有のネット問題</a:t>
            </a:r>
            <a:endParaRPr lang="en-US" altLang="ja-JP" sz="2400" dirty="0"/>
          </a:p>
          <a:p>
            <a:pPr marL="0" indent="0">
              <a:buNone/>
            </a:pPr>
            <a:r>
              <a:rPr lang="ja-JP" altLang="en-US" sz="2400" dirty="0"/>
              <a:t>　・</a:t>
            </a:r>
            <a:r>
              <a:rPr lang="ja-JP" altLang="en-US" sz="2400" dirty="0">
                <a:solidFill>
                  <a:srgbClr val="FF0000"/>
                </a:solidFill>
              </a:rPr>
              <a:t>眼球と脳が発達途上</a:t>
            </a:r>
            <a:r>
              <a:rPr lang="ja-JP" altLang="en-US" sz="2400" dirty="0"/>
              <a:t>であるため</a:t>
            </a:r>
            <a:endParaRPr lang="en-US" altLang="ja-JP" sz="2400" dirty="0"/>
          </a:p>
          <a:p>
            <a:pPr marL="0" indent="0">
              <a:buNone/>
            </a:pPr>
            <a:r>
              <a:rPr lang="ja-JP" altLang="en-US" sz="2400" dirty="0"/>
              <a:t>　・</a:t>
            </a:r>
            <a:r>
              <a:rPr lang="ja-JP" altLang="en-US" sz="2400" dirty="0">
                <a:solidFill>
                  <a:srgbClr val="FF0000"/>
                </a:solidFill>
              </a:rPr>
              <a:t>眼の光透過性が成人より非常に高い</a:t>
            </a:r>
            <a:r>
              <a:rPr lang="ja-JP" altLang="en-US" sz="2400" dirty="0"/>
              <a:t>ため</a:t>
            </a:r>
            <a:endParaRPr lang="en-US" altLang="ja-JP" sz="2400" dirty="0"/>
          </a:p>
          <a:p>
            <a:endParaRPr lang="en-US" altLang="ja-JP" sz="2400" dirty="0"/>
          </a:p>
          <a:p>
            <a:pPr marL="0" indent="0">
              <a:buNone/>
            </a:pPr>
            <a:r>
              <a:rPr lang="ja-JP" altLang="en-US" sz="2400" dirty="0"/>
              <a:t>　①睡眠障害</a:t>
            </a:r>
            <a:endParaRPr lang="en-US" altLang="ja-JP" sz="2400" dirty="0"/>
          </a:p>
          <a:p>
            <a:pPr marL="0" indent="0">
              <a:buNone/>
            </a:pPr>
            <a:r>
              <a:rPr lang="ja-JP" altLang="en-US" sz="2400" dirty="0"/>
              <a:t>　　夜間のネット視聴　→メラトニン分泌抑制　→　睡眠障害</a:t>
            </a:r>
            <a:endParaRPr lang="en-US" altLang="ja-JP" sz="2400" dirty="0"/>
          </a:p>
          <a:p>
            <a:pPr marL="0" indent="0">
              <a:buNone/>
            </a:pPr>
            <a:r>
              <a:rPr lang="ja-JP" altLang="en-US" sz="2400" dirty="0"/>
              <a:t>　　　光透過性が高いため，抑制効果が強い　　</a:t>
            </a:r>
            <a:endParaRPr lang="en-US" altLang="ja-JP" sz="2400" dirty="0"/>
          </a:p>
          <a:p>
            <a:pPr marL="0" indent="0">
              <a:buNone/>
            </a:pPr>
            <a:r>
              <a:rPr lang="ja-JP" altLang="en-US" sz="2400" dirty="0"/>
              <a:t>　②近視進行</a:t>
            </a:r>
            <a:endParaRPr lang="en-US" altLang="ja-JP" sz="2400" dirty="0"/>
          </a:p>
          <a:p>
            <a:pPr marL="0" indent="0">
              <a:buNone/>
            </a:pPr>
            <a:r>
              <a:rPr lang="ja-JP" altLang="en-US" sz="2400" dirty="0"/>
              <a:t>　　夜間のブルーライトは近視を進行させる（昼間は抑制）</a:t>
            </a:r>
            <a:endParaRPr lang="en-US" altLang="ja-JP" sz="2400" dirty="0"/>
          </a:p>
          <a:p>
            <a:pPr marL="0" indent="0">
              <a:buNone/>
            </a:pPr>
            <a:r>
              <a:rPr lang="ja-JP" altLang="en-US" sz="2400" dirty="0"/>
              <a:t>　→子どもの夜間ネット視聴は健康に負の影響</a:t>
            </a:r>
            <a:endParaRPr lang="en-US" altLang="ja-JP" sz="2400" dirty="0"/>
          </a:p>
          <a:p>
            <a:pPr marL="0" indent="0">
              <a:buNone/>
            </a:pPr>
            <a:r>
              <a:rPr lang="ja-JP" altLang="en-US" sz="2400" dirty="0"/>
              <a:t>　　　　</a:t>
            </a:r>
            <a:endParaRPr lang="en-US" altLang="ja-JP" sz="2400" dirty="0"/>
          </a:p>
          <a:p>
            <a:pPr marL="0" indent="0">
              <a:buNone/>
            </a:pPr>
            <a:r>
              <a:rPr lang="en-US" altLang="ja-JP" sz="2400" dirty="0"/>
              <a:t>※</a:t>
            </a:r>
            <a:r>
              <a:rPr lang="ja-JP" altLang="en-US" sz="2400" dirty="0"/>
              <a:t>より詳細な検討が必要</a:t>
            </a:r>
          </a:p>
        </p:txBody>
      </p:sp>
      <p:sp>
        <p:nvSpPr>
          <p:cNvPr id="7" name="四角形: 角を丸くする 6">
            <a:extLst>
              <a:ext uri="{FF2B5EF4-FFF2-40B4-BE49-F238E27FC236}">
                <a16:creationId xmlns:a16="http://schemas.microsoft.com/office/drawing/2014/main" id="{7C41B382-6E3A-4661-A8D6-0721A3CDE1FB}"/>
              </a:ext>
            </a:extLst>
          </p:cNvPr>
          <p:cNvSpPr/>
          <p:nvPr/>
        </p:nvSpPr>
        <p:spPr>
          <a:xfrm>
            <a:off x="1297620" y="6035208"/>
            <a:ext cx="9898602" cy="389222"/>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600">
                <a:solidFill>
                  <a:srgbClr val="1C1D1E"/>
                </a:solidFill>
                <a:latin typeface="Open Sans"/>
              </a:rPr>
              <a:t>綾木雅彦・坪田一男 </a:t>
            </a:r>
            <a:r>
              <a:rPr lang="en-US" altLang="ja-JP" sz="1600">
                <a:solidFill>
                  <a:srgbClr val="1C1D1E"/>
                </a:solidFill>
                <a:latin typeface="Open Sans"/>
              </a:rPr>
              <a:t>(2017). </a:t>
            </a:r>
            <a:r>
              <a:rPr lang="ja-JP" altLang="en-US" sz="1600">
                <a:solidFill>
                  <a:srgbClr val="1C1D1E"/>
                </a:solidFill>
                <a:latin typeface="Open Sans"/>
              </a:rPr>
              <a:t>眼科医からみたインターネットの諸問題</a:t>
            </a:r>
            <a:r>
              <a:rPr lang="en-US" altLang="ja-JP" sz="1600">
                <a:solidFill>
                  <a:srgbClr val="1C1D1E"/>
                </a:solidFill>
                <a:latin typeface="Open Sans"/>
              </a:rPr>
              <a:t>, </a:t>
            </a:r>
            <a:r>
              <a:rPr lang="ja-JP" altLang="en-US" sz="1600">
                <a:solidFill>
                  <a:srgbClr val="1C1D1E"/>
                </a:solidFill>
                <a:latin typeface="Open Sans"/>
              </a:rPr>
              <a:t>精神医学</a:t>
            </a:r>
            <a:r>
              <a:rPr lang="en-US" altLang="ja-JP" sz="1600">
                <a:solidFill>
                  <a:srgbClr val="1C1D1E"/>
                </a:solidFill>
                <a:latin typeface="Open Sans"/>
              </a:rPr>
              <a:t>, 59(1), 31-36</a:t>
            </a:r>
            <a:endParaRPr kumimoji="1" lang="en-US" altLang="ja-JP" sz="1600" dirty="0"/>
          </a:p>
        </p:txBody>
      </p:sp>
      <p:sp>
        <p:nvSpPr>
          <p:cNvPr id="8" name="スライド番号プレースホルダー 7">
            <a:extLst>
              <a:ext uri="{FF2B5EF4-FFF2-40B4-BE49-F238E27FC236}">
                <a16:creationId xmlns:a16="http://schemas.microsoft.com/office/drawing/2014/main" id="{0F504618-E7A0-4FD1-885B-9789A9AC4D53}"/>
              </a:ext>
            </a:extLst>
          </p:cNvPr>
          <p:cNvSpPr>
            <a:spLocks noGrp="1"/>
          </p:cNvSpPr>
          <p:nvPr>
            <p:ph type="sldNum" sz="quarter" idx="12"/>
          </p:nvPr>
        </p:nvSpPr>
        <p:spPr/>
        <p:txBody>
          <a:bodyPr/>
          <a:lstStyle/>
          <a:p>
            <a:fld id="{69E57DC2-970A-4B3E-BB1C-7A09969E49DF}" type="slidenum">
              <a:rPr lang="en-US" smtClean="0"/>
              <a:t>38</a:t>
            </a:fld>
            <a:endParaRPr lang="en-US" dirty="0"/>
          </a:p>
        </p:txBody>
      </p:sp>
      <p:sp>
        <p:nvSpPr>
          <p:cNvPr id="9" name="十字形 8">
            <a:extLst>
              <a:ext uri="{FF2B5EF4-FFF2-40B4-BE49-F238E27FC236}">
                <a16:creationId xmlns:a16="http://schemas.microsoft.com/office/drawing/2014/main" id="{59CEE928-2D5A-428A-A7F5-A1C419C41385}"/>
              </a:ext>
            </a:extLst>
          </p:cNvPr>
          <p:cNvSpPr/>
          <p:nvPr/>
        </p:nvSpPr>
        <p:spPr>
          <a:xfrm rot="2432090">
            <a:off x="8454913" y="3960728"/>
            <a:ext cx="999201" cy="1068599"/>
          </a:xfrm>
          <a:prstGeom prst="plus">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ッター プレースホルダー 9">
            <a:extLst>
              <a:ext uri="{FF2B5EF4-FFF2-40B4-BE49-F238E27FC236}">
                <a16:creationId xmlns:a16="http://schemas.microsoft.com/office/drawing/2014/main" id="{6BC4A0CF-CD7F-4F04-9FC6-A162E274C39B}"/>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7147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6DBF23-F5D8-464D-AF74-D08F996844ED}"/>
              </a:ext>
            </a:extLst>
          </p:cNvPr>
          <p:cNvSpPr>
            <a:spLocks noGrp="1"/>
          </p:cNvSpPr>
          <p:nvPr>
            <p:ph type="title"/>
          </p:nvPr>
        </p:nvSpPr>
        <p:spPr>
          <a:xfrm>
            <a:off x="1371600" y="685800"/>
            <a:ext cx="9601200" cy="1684538"/>
          </a:xfrm>
        </p:spPr>
        <p:txBody>
          <a:bodyPr>
            <a:normAutofit/>
          </a:bodyPr>
          <a:lstStyle/>
          <a:p>
            <a:r>
              <a:rPr kumimoji="1" lang="ja-JP" altLang="en-US" dirty="0"/>
              <a:t>「ブルーライト」を抑えるメガネ</a:t>
            </a:r>
            <a:br>
              <a:rPr kumimoji="1" lang="en-US" altLang="ja-JP" dirty="0"/>
            </a:br>
            <a:r>
              <a:rPr kumimoji="1" lang="ja-JP" altLang="en-US" sz="2800" dirty="0">
                <a:solidFill>
                  <a:srgbClr val="FF0000"/>
                </a:solidFill>
              </a:rPr>
              <a:t>子どもの使用に意見書</a:t>
            </a:r>
            <a:r>
              <a:rPr kumimoji="1" lang="ja-JP" altLang="en-US" sz="2800" dirty="0"/>
              <a:t>（令和</a:t>
            </a:r>
            <a:r>
              <a:rPr kumimoji="1" lang="en-US" altLang="ja-JP" sz="2800" dirty="0"/>
              <a:t>3</a:t>
            </a:r>
            <a:r>
              <a:rPr kumimoji="1" lang="ja-JP" altLang="en-US" sz="2800" dirty="0"/>
              <a:t>年</a:t>
            </a:r>
            <a:r>
              <a:rPr kumimoji="1" lang="en-US" altLang="ja-JP" sz="2800" dirty="0"/>
              <a:t>4</a:t>
            </a:r>
            <a:r>
              <a:rPr kumimoji="1" lang="ja-JP" altLang="en-US" sz="2800" dirty="0"/>
              <a:t>月</a:t>
            </a:r>
            <a:r>
              <a:rPr kumimoji="1" lang="en-US" altLang="ja-JP" sz="2800" dirty="0"/>
              <a:t>14</a:t>
            </a:r>
            <a:r>
              <a:rPr kumimoji="1" lang="ja-JP" altLang="en-US" sz="2800" dirty="0"/>
              <a:t>日）</a:t>
            </a:r>
            <a:br>
              <a:rPr kumimoji="1" lang="en-US" altLang="ja-JP" sz="2800" dirty="0"/>
            </a:br>
            <a:r>
              <a:rPr kumimoji="1" lang="ja-JP" altLang="en-US" sz="2000" dirty="0"/>
              <a:t>日本眼科学会・日本眼科医会・日本近視学会・日本弱斜視学会・日本小眼科学会・日本視能訓練士協会</a:t>
            </a:r>
            <a:endParaRPr kumimoji="1" lang="ja-JP" altLang="en-US" dirty="0"/>
          </a:p>
        </p:txBody>
      </p:sp>
      <p:sp>
        <p:nvSpPr>
          <p:cNvPr id="3" name="コンテンツ プレースホルダー 2">
            <a:extLst>
              <a:ext uri="{FF2B5EF4-FFF2-40B4-BE49-F238E27FC236}">
                <a16:creationId xmlns:a16="http://schemas.microsoft.com/office/drawing/2014/main" id="{8C27A0C0-D78C-40D5-B377-F6D9D9984A47}"/>
              </a:ext>
            </a:extLst>
          </p:cNvPr>
          <p:cNvSpPr>
            <a:spLocks noGrp="1"/>
          </p:cNvSpPr>
          <p:nvPr>
            <p:ph idx="1"/>
          </p:nvPr>
        </p:nvSpPr>
        <p:spPr>
          <a:xfrm>
            <a:off x="1371599" y="2658862"/>
            <a:ext cx="9956307" cy="3581400"/>
          </a:xfrm>
        </p:spPr>
        <p:txBody>
          <a:bodyPr>
            <a:normAutofit fontScale="85000" lnSpcReduction="10000"/>
          </a:bodyPr>
          <a:lstStyle/>
          <a:p>
            <a:r>
              <a:rPr kumimoji="1" lang="ja-JP" altLang="en-US" sz="3000" dirty="0"/>
              <a:t>一般に</a:t>
            </a:r>
            <a:r>
              <a:rPr kumimoji="1" lang="ja-JP" altLang="en-US" sz="3000" b="1" dirty="0"/>
              <a:t>販売されているブルーライトカット眼鏡はデジタル端末使用時の睡眠障害や眼精疲労の軽減、また眼球への障がいを予防すると謳っている</a:t>
            </a:r>
            <a:endParaRPr lang="en-US" altLang="ja-JP" b="1" dirty="0"/>
          </a:p>
          <a:p>
            <a:pPr marL="0" indent="0">
              <a:buNone/>
            </a:pPr>
            <a:endParaRPr kumimoji="1" lang="en-US" altLang="ja-JP" b="1" dirty="0"/>
          </a:p>
          <a:p>
            <a:r>
              <a:rPr lang="ja-JP" altLang="en-US" sz="2800" dirty="0"/>
              <a:t>体内時計とブルーライトとの関係についての知見</a:t>
            </a:r>
            <a:endParaRPr kumimoji="1" lang="en-US" altLang="ja-JP" sz="2800" dirty="0"/>
          </a:p>
          <a:p>
            <a:pPr marL="0" indent="0">
              <a:buNone/>
            </a:pPr>
            <a:r>
              <a:rPr kumimoji="1" lang="ja-JP" altLang="en-US" sz="2800" dirty="0"/>
              <a:t>　☞夜遅くまでデジタル端末の強い光を浴びると睡眠障害をきたす恐れ</a:t>
            </a:r>
            <a:endParaRPr kumimoji="1" lang="en-US" altLang="ja-JP" sz="2800" dirty="0"/>
          </a:p>
          <a:p>
            <a:pPr marL="0" indent="0">
              <a:buNone/>
            </a:pPr>
            <a:r>
              <a:rPr lang="ja-JP" altLang="en-US" dirty="0"/>
              <a:t>　　　　　↓</a:t>
            </a:r>
            <a:endParaRPr lang="en-US" altLang="ja-JP" dirty="0"/>
          </a:p>
          <a:p>
            <a:pPr marL="0" indent="0">
              <a:buNone/>
            </a:pPr>
            <a:r>
              <a:rPr kumimoji="1" lang="ja-JP" altLang="en-US" dirty="0"/>
              <a:t>　</a:t>
            </a:r>
            <a:r>
              <a:rPr kumimoji="1" lang="ja-JP" altLang="en-US" sz="2800" b="1" dirty="0">
                <a:solidFill>
                  <a:srgbClr val="FF0000"/>
                </a:solidFill>
              </a:rPr>
              <a:t>夕方以降にブルーライトをカットすることは一定の効果が見込まれる</a:t>
            </a:r>
            <a:endParaRPr kumimoji="1" lang="en-US" altLang="ja-JP" b="1" dirty="0">
              <a:solidFill>
                <a:srgbClr val="FF0000"/>
              </a:solidFill>
            </a:endParaRPr>
          </a:p>
          <a:p>
            <a:pPr marL="0" indent="0">
              <a:buNone/>
            </a:pPr>
            <a:endParaRPr kumimoji="1" lang="en-US" altLang="ja-JP" dirty="0"/>
          </a:p>
        </p:txBody>
      </p:sp>
      <p:sp>
        <p:nvSpPr>
          <p:cNvPr id="6" name="スライド番号プレースホルダー 5">
            <a:extLst>
              <a:ext uri="{FF2B5EF4-FFF2-40B4-BE49-F238E27FC236}">
                <a16:creationId xmlns:a16="http://schemas.microsoft.com/office/drawing/2014/main" id="{3C454D45-592B-45C7-BB86-CF5E87C8E5F2}"/>
              </a:ext>
            </a:extLst>
          </p:cNvPr>
          <p:cNvSpPr>
            <a:spLocks noGrp="1"/>
          </p:cNvSpPr>
          <p:nvPr>
            <p:ph type="sldNum" sz="quarter" idx="12"/>
          </p:nvPr>
        </p:nvSpPr>
        <p:spPr/>
        <p:txBody>
          <a:bodyPr/>
          <a:lstStyle/>
          <a:p>
            <a:fld id="{69E57DC2-970A-4B3E-BB1C-7A09969E49DF}" type="slidenum">
              <a:rPr lang="en-US" smtClean="0"/>
              <a:t>39</a:t>
            </a:fld>
            <a:endParaRPr lang="en-US" dirty="0"/>
          </a:p>
        </p:txBody>
      </p:sp>
      <p:sp>
        <p:nvSpPr>
          <p:cNvPr id="7" name="フッター プレースホルダー 6">
            <a:extLst>
              <a:ext uri="{FF2B5EF4-FFF2-40B4-BE49-F238E27FC236}">
                <a16:creationId xmlns:a16="http://schemas.microsoft.com/office/drawing/2014/main" id="{9BA13C0C-68B6-4776-B797-C7B6FB0E4EDC}"/>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174177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23534D-2C71-4F98-BEE8-B94859B566D9}"/>
              </a:ext>
            </a:extLst>
          </p:cNvPr>
          <p:cNvSpPr>
            <a:spLocks noGrp="1"/>
          </p:cNvSpPr>
          <p:nvPr>
            <p:ph type="title"/>
          </p:nvPr>
        </p:nvSpPr>
        <p:spPr>
          <a:xfrm>
            <a:off x="1371600" y="685800"/>
            <a:ext cx="9601200" cy="1178511"/>
          </a:xfrm>
        </p:spPr>
        <p:txBody>
          <a:bodyPr/>
          <a:lstStyle/>
          <a:p>
            <a:r>
              <a:rPr kumimoji="1" lang="ja-JP" altLang="en-US" dirty="0"/>
              <a:t>感染についての子どもの理解 その</a:t>
            </a:r>
            <a:r>
              <a:rPr lang="ja-JP" altLang="en-US" dirty="0"/>
              <a:t>２</a:t>
            </a:r>
            <a:br>
              <a:rPr lang="en-US" altLang="ja-JP" dirty="0"/>
            </a:br>
            <a:r>
              <a:rPr lang="ja-JP" altLang="en-US" sz="2400" dirty="0"/>
              <a:t>子どもは伝染性の病気と非伝染性の病気を理解しているのか</a:t>
            </a:r>
            <a:endParaRPr kumimoji="1" lang="ja-JP" altLang="en-US" dirty="0"/>
          </a:p>
        </p:txBody>
      </p:sp>
      <p:sp>
        <p:nvSpPr>
          <p:cNvPr id="3" name="コンテンツ プレースホルダー 2">
            <a:extLst>
              <a:ext uri="{FF2B5EF4-FFF2-40B4-BE49-F238E27FC236}">
                <a16:creationId xmlns:a16="http://schemas.microsoft.com/office/drawing/2014/main" id="{A68058E3-C58C-46D9-9275-347D45B40F6A}"/>
              </a:ext>
            </a:extLst>
          </p:cNvPr>
          <p:cNvSpPr>
            <a:spLocks noGrp="1"/>
          </p:cNvSpPr>
          <p:nvPr>
            <p:ph idx="1"/>
          </p:nvPr>
        </p:nvSpPr>
        <p:spPr>
          <a:xfrm>
            <a:off x="1371600" y="1988598"/>
            <a:ext cx="9601200" cy="4358936"/>
          </a:xfrm>
        </p:spPr>
        <p:txBody>
          <a:bodyPr>
            <a:normAutofit/>
          </a:bodyPr>
          <a:lstStyle/>
          <a:p>
            <a:r>
              <a:rPr kumimoji="1" lang="ja-JP" altLang="en-US" sz="2400" dirty="0"/>
              <a:t>アメリカ</a:t>
            </a:r>
            <a:r>
              <a:rPr kumimoji="1" lang="en-US" altLang="ja-JP" sz="2400" dirty="0"/>
              <a:t>4</a:t>
            </a:r>
            <a:r>
              <a:rPr kumimoji="1" lang="ja-JP" altLang="en-US" sz="2400" dirty="0"/>
              <a:t>歳～</a:t>
            </a:r>
            <a:r>
              <a:rPr kumimoji="1" lang="en-US" altLang="ja-JP" sz="2400" dirty="0"/>
              <a:t>12</a:t>
            </a:r>
            <a:r>
              <a:rPr kumimoji="1" lang="ja-JP" altLang="en-US" sz="2400" dirty="0"/>
              <a:t>歳までの子どもを対象</a:t>
            </a:r>
            <a:endParaRPr kumimoji="1" lang="en-US" altLang="ja-JP" sz="2400" dirty="0"/>
          </a:p>
          <a:p>
            <a:r>
              <a:rPr lang="ja-JP" altLang="en-US" sz="2400" dirty="0"/>
              <a:t>伝染性の病気（風邪・水ぼうそう）、非伝染性の病気（喘息・歯痛）、</a:t>
            </a:r>
            <a:r>
              <a:rPr kumimoji="1" lang="ja-JP" altLang="en-US" sz="2400" dirty="0"/>
              <a:t>けが（打ち身・骨折）の</a:t>
            </a:r>
            <a:r>
              <a:rPr kumimoji="1" lang="en-US" altLang="ja-JP" sz="2400" dirty="0"/>
              <a:t>6</a:t>
            </a:r>
            <a:r>
              <a:rPr kumimoji="1" lang="ja-JP" altLang="en-US" sz="2400" dirty="0"/>
              <a:t>つの病気について「</a:t>
            </a:r>
            <a:r>
              <a:rPr kumimoji="1" lang="ja-JP" altLang="en-US" sz="2800" b="1" dirty="0"/>
              <a:t>どうしてその病気になるのだと思う？</a:t>
            </a:r>
            <a:r>
              <a:rPr kumimoji="1" lang="ja-JP" altLang="en-US" sz="2400" dirty="0"/>
              <a:t>」という質問をする</a:t>
            </a:r>
            <a:endParaRPr kumimoji="1" lang="en-US" altLang="ja-JP" sz="2400" dirty="0"/>
          </a:p>
          <a:p>
            <a:r>
              <a:rPr kumimoji="1" lang="ja-JP" altLang="en-US" sz="2400" dirty="0"/>
              <a:t>結果、どの年齢の子どもも、けがは外部からの物理的な力などによって引き起こされると理解</a:t>
            </a:r>
            <a:endParaRPr kumimoji="1" lang="en-US" altLang="ja-JP" sz="2400" dirty="0"/>
          </a:p>
          <a:p>
            <a:r>
              <a:rPr lang="ja-JP" altLang="en-US" sz="2400" b="1" dirty="0"/>
              <a:t>病気は、体の内部に原因</a:t>
            </a:r>
            <a:r>
              <a:rPr lang="ja-JP" altLang="en-US" sz="2400" dirty="0"/>
              <a:t>があって生じると回答</a:t>
            </a:r>
            <a:endParaRPr lang="en-US" altLang="ja-JP" sz="2400" dirty="0"/>
          </a:p>
          <a:p>
            <a:r>
              <a:rPr kumimoji="1" lang="ja-JP" altLang="en-US" sz="2400" dirty="0"/>
              <a:t>「誰かがばい菌をもっていて、その人が咳をしたからうつった」というような</a:t>
            </a:r>
            <a:r>
              <a:rPr kumimoji="1" lang="ja-JP" altLang="en-US" sz="2400" b="1" dirty="0"/>
              <a:t>ウイルスの伝染のメカニズムを説明できる子どもは</a:t>
            </a:r>
            <a:r>
              <a:rPr kumimoji="1" lang="en-US" altLang="ja-JP" sz="2400" b="1" dirty="0"/>
              <a:t>8</a:t>
            </a:r>
            <a:r>
              <a:rPr kumimoji="1" lang="ja-JP" altLang="en-US" sz="2400" b="1" dirty="0"/>
              <a:t>歳ごろまではほとんどいなかった</a:t>
            </a:r>
            <a:r>
              <a:rPr lang="ja-JP" altLang="en-US" sz="2400" dirty="0"/>
              <a:t>。可能になるのは、</a:t>
            </a:r>
            <a:r>
              <a:rPr lang="en-US" altLang="ja-JP" sz="2400" dirty="0"/>
              <a:t>9.10</a:t>
            </a:r>
            <a:r>
              <a:rPr lang="ja-JP" altLang="en-US" sz="2400" dirty="0"/>
              <a:t>歳ごろ</a:t>
            </a:r>
            <a:endParaRPr kumimoji="1" lang="en-US" altLang="ja-JP" sz="2400" dirty="0"/>
          </a:p>
        </p:txBody>
      </p:sp>
      <p:sp>
        <p:nvSpPr>
          <p:cNvPr id="4" name="スライド番号プレースホルダー 3">
            <a:extLst>
              <a:ext uri="{FF2B5EF4-FFF2-40B4-BE49-F238E27FC236}">
                <a16:creationId xmlns:a16="http://schemas.microsoft.com/office/drawing/2014/main" id="{F34737C6-34B0-414D-9A89-330DB6D818E2}"/>
              </a:ext>
            </a:extLst>
          </p:cNvPr>
          <p:cNvSpPr>
            <a:spLocks noGrp="1"/>
          </p:cNvSpPr>
          <p:nvPr>
            <p:ph type="sldNum" sz="quarter" idx="12"/>
          </p:nvPr>
        </p:nvSpPr>
        <p:spPr/>
        <p:txBody>
          <a:bodyPr/>
          <a:lstStyle/>
          <a:p>
            <a:fld id="{69E57DC2-970A-4B3E-BB1C-7A09969E49DF}" type="slidenum">
              <a:rPr lang="en-US" smtClean="0"/>
              <a:t>4</a:t>
            </a:fld>
            <a:endParaRPr lang="en-US" dirty="0"/>
          </a:p>
        </p:txBody>
      </p:sp>
      <p:sp>
        <p:nvSpPr>
          <p:cNvPr id="6" name="フッター プレースホルダー 5">
            <a:extLst>
              <a:ext uri="{FF2B5EF4-FFF2-40B4-BE49-F238E27FC236}">
                <a16:creationId xmlns:a16="http://schemas.microsoft.com/office/drawing/2014/main" id="{E684E71F-EE1E-46A8-B613-BA0E090B60C1}"/>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98685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8583075-5F58-4085-B412-72EAF4A9DC3F}"/>
              </a:ext>
            </a:extLst>
          </p:cNvPr>
          <p:cNvSpPr>
            <a:spLocks noGrp="1"/>
          </p:cNvSpPr>
          <p:nvPr>
            <p:ph idx="1"/>
          </p:nvPr>
        </p:nvSpPr>
        <p:spPr/>
        <p:txBody>
          <a:bodyPr/>
          <a:lstStyle/>
          <a:p>
            <a:r>
              <a:rPr kumimoji="1" lang="ja-JP" altLang="en-US" dirty="0"/>
              <a:t>その他の点はエビデンスに乏しい</a:t>
            </a:r>
            <a:endParaRPr kumimoji="1" lang="en-US" altLang="ja-JP" dirty="0"/>
          </a:p>
          <a:p>
            <a:pPr marL="0" indent="0">
              <a:buNone/>
            </a:pPr>
            <a:r>
              <a:rPr lang="ja-JP" altLang="en-US" dirty="0"/>
              <a:t>　①デジタル端末の液晶画面から発せられるブルーライトは、曇天や窓越しの自然光よりも少なく、網膜に障害を生じることはないレベルであり、</a:t>
            </a:r>
            <a:r>
              <a:rPr lang="ja-JP" altLang="en-US" b="1" dirty="0"/>
              <a:t>いたずらにブルーライトを恐れる必要はない</a:t>
            </a:r>
            <a:endParaRPr lang="en-US" altLang="ja-JP" b="1" dirty="0"/>
          </a:p>
          <a:p>
            <a:pPr marL="0" indent="0">
              <a:buNone/>
            </a:pPr>
            <a:endParaRPr kumimoji="1" lang="en-US" altLang="ja-JP" b="1" dirty="0"/>
          </a:p>
          <a:p>
            <a:pPr marL="0" indent="0">
              <a:buNone/>
            </a:pPr>
            <a:endParaRPr lang="en-US" altLang="ja-JP" b="1" dirty="0"/>
          </a:p>
          <a:p>
            <a:pPr marL="0" indent="0">
              <a:buNone/>
            </a:pPr>
            <a:r>
              <a:rPr lang="ja-JP" altLang="en-US" b="1" dirty="0"/>
              <a:t>　②</a:t>
            </a:r>
            <a:r>
              <a:rPr lang="ja-JP" altLang="en-US" dirty="0"/>
              <a:t>小児にとって太陽光は、心身の発達に好影響を与える。なかでも</a:t>
            </a:r>
            <a:r>
              <a:rPr lang="ja-JP" altLang="en-US" b="1" dirty="0"/>
              <a:t>十分な太陽光を浴びない場合、小児の近視進行のリスクが高まる</a:t>
            </a:r>
            <a:endParaRPr kumimoji="1" lang="ja-JP" altLang="en-US" b="1" dirty="0"/>
          </a:p>
        </p:txBody>
      </p:sp>
      <p:sp>
        <p:nvSpPr>
          <p:cNvPr id="5" name="スライド番号プレースホルダー 4">
            <a:extLst>
              <a:ext uri="{FF2B5EF4-FFF2-40B4-BE49-F238E27FC236}">
                <a16:creationId xmlns:a16="http://schemas.microsoft.com/office/drawing/2014/main" id="{055D3C35-FC0B-4634-BD16-86C0A06F5346}"/>
              </a:ext>
            </a:extLst>
          </p:cNvPr>
          <p:cNvSpPr>
            <a:spLocks noGrp="1"/>
          </p:cNvSpPr>
          <p:nvPr>
            <p:ph type="sldNum" sz="quarter" idx="12"/>
          </p:nvPr>
        </p:nvSpPr>
        <p:spPr/>
        <p:txBody>
          <a:bodyPr/>
          <a:lstStyle/>
          <a:p>
            <a:fld id="{69E57DC2-970A-4B3E-BB1C-7A09969E49DF}" type="slidenum">
              <a:rPr lang="en-US" smtClean="0"/>
              <a:t>40</a:t>
            </a:fld>
            <a:endParaRPr lang="en-US" dirty="0"/>
          </a:p>
        </p:txBody>
      </p:sp>
      <p:sp>
        <p:nvSpPr>
          <p:cNvPr id="6" name="タイトル 1">
            <a:extLst>
              <a:ext uri="{FF2B5EF4-FFF2-40B4-BE49-F238E27FC236}">
                <a16:creationId xmlns:a16="http://schemas.microsoft.com/office/drawing/2014/main" id="{D64D9BCB-830A-4352-9658-8D20169D716A}"/>
              </a:ext>
            </a:extLst>
          </p:cNvPr>
          <p:cNvSpPr>
            <a:spLocks noGrp="1"/>
          </p:cNvSpPr>
          <p:nvPr>
            <p:ph type="title"/>
          </p:nvPr>
        </p:nvSpPr>
        <p:spPr>
          <a:xfrm>
            <a:off x="1371600" y="685800"/>
            <a:ext cx="9601200" cy="1485900"/>
          </a:xfrm>
        </p:spPr>
        <p:txBody>
          <a:bodyPr>
            <a:normAutofit fontScale="90000"/>
          </a:bodyPr>
          <a:lstStyle/>
          <a:p>
            <a:r>
              <a:rPr kumimoji="1" lang="ja-JP" altLang="en-US" dirty="0"/>
              <a:t>「ブルーライト」を抑えるメガネ</a:t>
            </a:r>
            <a:br>
              <a:rPr kumimoji="1" lang="en-US" altLang="ja-JP" dirty="0"/>
            </a:br>
            <a:r>
              <a:rPr kumimoji="1" lang="ja-JP" altLang="en-US" sz="2800" dirty="0">
                <a:solidFill>
                  <a:srgbClr val="FF0000"/>
                </a:solidFill>
              </a:rPr>
              <a:t>子どもの使用に意見書</a:t>
            </a:r>
            <a:r>
              <a:rPr kumimoji="1" lang="ja-JP" altLang="en-US" sz="2800" dirty="0"/>
              <a:t>（令和</a:t>
            </a:r>
            <a:r>
              <a:rPr kumimoji="1" lang="en-US" altLang="ja-JP" sz="2800" dirty="0"/>
              <a:t>3</a:t>
            </a:r>
            <a:r>
              <a:rPr kumimoji="1" lang="ja-JP" altLang="en-US" sz="2800" dirty="0"/>
              <a:t>年</a:t>
            </a:r>
            <a:r>
              <a:rPr kumimoji="1" lang="en-US" altLang="ja-JP" sz="2800" dirty="0"/>
              <a:t>4</a:t>
            </a:r>
            <a:r>
              <a:rPr kumimoji="1" lang="ja-JP" altLang="en-US" sz="2800" dirty="0"/>
              <a:t>月</a:t>
            </a:r>
            <a:r>
              <a:rPr kumimoji="1" lang="en-US" altLang="ja-JP" sz="2800" dirty="0"/>
              <a:t>14</a:t>
            </a:r>
            <a:r>
              <a:rPr kumimoji="1" lang="ja-JP" altLang="en-US" sz="2800" dirty="0"/>
              <a:t>日）</a:t>
            </a:r>
            <a:br>
              <a:rPr kumimoji="1" lang="en-US" altLang="ja-JP" sz="2800" dirty="0"/>
            </a:br>
            <a:r>
              <a:rPr kumimoji="1" lang="ja-JP" altLang="en-US" sz="2000" dirty="0"/>
              <a:t>日本眼科学会・日本眼科医会・日本近視学会・日本弱斜視学会・日本小眼科学会・日本視能訓練士協会</a:t>
            </a:r>
            <a:endParaRPr kumimoji="1" lang="ja-JP" altLang="en-US" dirty="0"/>
          </a:p>
        </p:txBody>
      </p:sp>
      <p:sp>
        <p:nvSpPr>
          <p:cNvPr id="7" name="四角形: 角を丸くする 6">
            <a:extLst>
              <a:ext uri="{FF2B5EF4-FFF2-40B4-BE49-F238E27FC236}">
                <a16:creationId xmlns:a16="http://schemas.microsoft.com/office/drawing/2014/main" id="{4F64DED3-3F4F-4415-BBB1-F92216B5742E}"/>
              </a:ext>
            </a:extLst>
          </p:cNvPr>
          <p:cNvSpPr/>
          <p:nvPr/>
        </p:nvSpPr>
        <p:spPr>
          <a:xfrm>
            <a:off x="1219200" y="3795666"/>
            <a:ext cx="10422384" cy="56206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600" dirty="0">
                <a:solidFill>
                  <a:srgbClr val="1C1D1E"/>
                </a:solidFill>
                <a:latin typeface="Open Sans"/>
              </a:rPr>
              <a:t>Duarte IA, et al. Ultraviolet radiation emitted by lamps, TVs, tablets and computers: are there</a:t>
            </a:r>
            <a:r>
              <a:rPr lang="ja-JP" altLang="en-US" sz="1600" dirty="0">
                <a:solidFill>
                  <a:srgbClr val="1C1D1E"/>
                </a:solidFill>
                <a:latin typeface="Open Sans"/>
              </a:rPr>
              <a:t> </a:t>
            </a:r>
            <a:r>
              <a:rPr lang="en-US" altLang="ja-JP" sz="1600" dirty="0">
                <a:solidFill>
                  <a:srgbClr val="1C1D1E"/>
                </a:solidFill>
                <a:latin typeface="Open Sans"/>
              </a:rPr>
              <a:t>risks for the population? </a:t>
            </a:r>
            <a:r>
              <a:rPr lang="en-US" altLang="ja-JP" sz="1600" i="1" dirty="0">
                <a:solidFill>
                  <a:srgbClr val="1C1D1E"/>
                </a:solidFill>
                <a:latin typeface="Open Sans"/>
              </a:rPr>
              <a:t>Anais Brasileiros  Dermatologia </a:t>
            </a:r>
            <a:r>
              <a:rPr lang="en-US" altLang="ja-JP" sz="1600" dirty="0">
                <a:solidFill>
                  <a:srgbClr val="1C1D1E"/>
                </a:solidFill>
                <a:latin typeface="Open Sans"/>
              </a:rPr>
              <a:t>2015;90:595–597</a:t>
            </a:r>
            <a:endParaRPr kumimoji="1" lang="en-US" altLang="ja-JP" sz="1600" dirty="0"/>
          </a:p>
        </p:txBody>
      </p:sp>
      <p:sp>
        <p:nvSpPr>
          <p:cNvPr id="8" name="四角形: 角を丸くする 7">
            <a:extLst>
              <a:ext uri="{FF2B5EF4-FFF2-40B4-BE49-F238E27FC236}">
                <a16:creationId xmlns:a16="http://schemas.microsoft.com/office/drawing/2014/main" id="{06849106-ECB8-4247-8042-21E24C487A7E}"/>
              </a:ext>
            </a:extLst>
          </p:cNvPr>
          <p:cNvSpPr/>
          <p:nvPr/>
        </p:nvSpPr>
        <p:spPr>
          <a:xfrm>
            <a:off x="1219200" y="5305332"/>
            <a:ext cx="10422384" cy="56206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600" dirty="0" err="1"/>
              <a:t>Eppenberger</a:t>
            </a:r>
            <a:r>
              <a:rPr lang="en-US" altLang="ja-JP" sz="1600" dirty="0"/>
              <a:t> LS, et al. The role of time exposed to outdoor light for myopia prevalence and progression: A literature review</a:t>
            </a:r>
            <a:r>
              <a:rPr lang="en-US" altLang="ja-JP" sz="1600" i="1" dirty="0"/>
              <a:t>. Clinical Ophthalmology </a:t>
            </a:r>
            <a:r>
              <a:rPr lang="en-US" altLang="ja-JP" sz="1600" dirty="0"/>
              <a:t>2020;14:1875-1890</a:t>
            </a:r>
            <a:endParaRPr kumimoji="1" lang="en-US" altLang="ja-JP" sz="1600" dirty="0"/>
          </a:p>
        </p:txBody>
      </p:sp>
      <p:sp>
        <p:nvSpPr>
          <p:cNvPr id="9" name="フッター プレースホルダー 8">
            <a:extLst>
              <a:ext uri="{FF2B5EF4-FFF2-40B4-BE49-F238E27FC236}">
                <a16:creationId xmlns:a16="http://schemas.microsoft.com/office/drawing/2014/main" id="{F1DF1578-D9F7-4AD1-BBE9-3F9D20CE92AE}"/>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99065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A7CBD73-478C-4BBC-B329-FD7848E9BE50}"/>
              </a:ext>
            </a:extLst>
          </p:cNvPr>
          <p:cNvSpPr>
            <a:spLocks noGrp="1"/>
          </p:cNvSpPr>
          <p:nvPr>
            <p:ph idx="1"/>
          </p:nvPr>
        </p:nvSpPr>
        <p:spPr>
          <a:xfrm>
            <a:off x="1371600" y="399495"/>
            <a:ext cx="9601200" cy="5467905"/>
          </a:xfrm>
        </p:spPr>
        <p:txBody>
          <a:bodyPr/>
          <a:lstStyle/>
          <a:p>
            <a:pPr marL="0" indent="0">
              <a:buNone/>
            </a:pPr>
            <a:r>
              <a:rPr lang="ja-JP" altLang="en-US" dirty="0"/>
              <a:t>続き</a:t>
            </a:r>
            <a:endParaRPr lang="en-US" altLang="ja-JP" dirty="0"/>
          </a:p>
          <a:p>
            <a:pPr marL="0" indent="0">
              <a:buNone/>
            </a:pPr>
            <a:r>
              <a:rPr lang="ja-JP" altLang="en-US" dirty="0"/>
              <a:t>　ブルーライトカット眼鏡の装用は、ブルーライトの暴露自体よりも有害である可能性が否定できない</a:t>
            </a:r>
            <a:endParaRPr lang="en-US" altLang="ja-JP" dirty="0"/>
          </a:p>
          <a:p>
            <a:pPr marL="0" indent="0">
              <a:buNone/>
            </a:pPr>
            <a:endParaRPr lang="en-US" altLang="ja-JP" dirty="0"/>
          </a:p>
          <a:p>
            <a:pPr marL="0" indent="0">
              <a:buNone/>
            </a:pPr>
            <a:endParaRPr lang="en-US" altLang="ja-JP" dirty="0"/>
          </a:p>
          <a:p>
            <a:pPr marL="0" indent="0">
              <a:buNone/>
            </a:pPr>
            <a:r>
              <a:rPr lang="ja-JP" altLang="en-US" dirty="0"/>
              <a:t>③最新の米国一流科学雑誌に掲載されたランダム化比較実験では、</a:t>
            </a:r>
            <a:r>
              <a:rPr lang="ja-JP" altLang="en-US" b="1" dirty="0"/>
              <a:t>ブルーライトカット眼鏡には眼精疲労を軽減する効果が全くない</a:t>
            </a:r>
            <a:r>
              <a:rPr lang="ja-JP" altLang="en-US" dirty="0"/>
              <a:t>と報告されている</a:t>
            </a:r>
            <a:endParaRPr lang="en-US" altLang="ja-JP" dirty="0"/>
          </a:p>
          <a:p>
            <a:pPr marL="0" indent="0">
              <a:buNone/>
            </a:pPr>
            <a:endParaRPr lang="en-US" altLang="ja-JP" dirty="0"/>
          </a:p>
          <a:p>
            <a:pPr marL="0" indent="0">
              <a:buNone/>
            </a:pPr>
            <a:endParaRPr lang="en-US" altLang="ja-JP" dirty="0"/>
          </a:p>
          <a:p>
            <a:pPr marL="0" indent="0">
              <a:buNone/>
            </a:pPr>
            <a:r>
              <a:rPr kumimoji="1" lang="ja-JP" altLang="en-US" dirty="0"/>
              <a:t>④体内時計を考慮した場合、</a:t>
            </a:r>
            <a:r>
              <a:rPr kumimoji="1" lang="ja-JP" altLang="en-US" b="1" dirty="0"/>
              <a:t>就寝前ならともかく、日中にブルーライトカット眼鏡をあえて装用する有効性は根拠に欠ける</a:t>
            </a:r>
            <a:r>
              <a:rPr kumimoji="1" lang="ja-JP" altLang="en-US" dirty="0"/>
              <a:t>。産業衛生分野では、日中の仕事は窓際の明るい場環境下で行うことが奨められている</a:t>
            </a:r>
            <a:endParaRPr kumimoji="1" lang="en-US" altLang="ja-JP" dirty="0"/>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4770BE4A-9359-41FC-97B4-072D5EA029EA}"/>
              </a:ext>
            </a:extLst>
          </p:cNvPr>
          <p:cNvSpPr>
            <a:spLocks noGrp="1"/>
          </p:cNvSpPr>
          <p:nvPr>
            <p:ph type="sldNum" sz="quarter" idx="12"/>
          </p:nvPr>
        </p:nvSpPr>
        <p:spPr/>
        <p:txBody>
          <a:bodyPr/>
          <a:lstStyle/>
          <a:p>
            <a:fld id="{69E57DC2-970A-4B3E-BB1C-7A09969E49DF}" type="slidenum">
              <a:rPr lang="en-US" smtClean="0"/>
              <a:t>41</a:t>
            </a:fld>
            <a:endParaRPr lang="en-US" dirty="0"/>
          </a:p>
        </p:txBody>
      </p:sp>
      <p:sp>
        <p:nvSpPr>
          <p:cNvPr id="6" name="四角形: 角を丸くする 5">
            <a:extLst>
              <a:ext uri="{FF2B5EF4-FFF2-40B4-BE49-F238E27FC236}">
                <a16:creationId xmlns:a16="http://schemas.microsoft.com/office/drawing/2014/main" id="{38D7702D-BDFF-484C-8901-768B955EF36D}"/>
              </a:ext>
            </a:extLst>
          </p:cNvPr>
          <p:cNvSpPr/>
          <p:nvPr/>
        </p:nvSpPr>
        <p:spPr>
          <a:xfrm>
            <a:off x="1219200" y="1464817"/>
            <a:ext cx="10422384" cy="727968"/>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n-US" altLang="ja-JP" sz="1600" dirty="0">
              <a:solidFill>
                <a:srgbClr val="1C1D1E"/>
              </a:solidFill>
              <a:latin typeface="Open Sans"/>
            </a:endParaRPr>
          </a:p>
          <a:p>
            <a:r>
              <a:rPr lang="en-US" altLang="ja-JP" sz="1600" dirty="0">
                <a:solidFill>
                  <a:srgbClr val="1C1D1E"/>
                </a:solidFill>
                <a:latin typeface="Open Sans"/>
              </a:rPr>
              <a:t>American Academy of Ophthalmology. Should You Be Worried About Blue Light?</a:t>
            </a:r>
            <a:r>
              <a:rPr kumimoji="1" lang="en-US" altLang="ja-JP" sz="1100" dirty="0"/>
              <a:t> </a:t>
            </a:r>
            <a:r>
              <a:rPr kumimoji="1" lang="en-US" altLang="ja-JP" dirty="0"/>
              <a:t>https://www.aao.org/eye-health/tips-prevention/should-you-be-worried-about-blue-light</a:t>
            </a:r>
            <a:endParaRPr kumimoji="1" lang="ja-JP" altLang="en-US" sz="1100" dirty="0"/>
          </a:p>
          <a:p>
            <a:r>
              <a:rPr lang="en-US" altLang="ja-JP" sz="1600" dirty="0">
                <a:solidFill>
                  <a:srgbClr val="1C1D1E"/>
                </a:solidFill>
                <a:latin typeface="Open Sans"/>
              </a:rPr>
              <a:t>   </a:t>
            </a:r>
            <a:r>
              <a:rPr lang="ja-JP" altLang="en-US" sz="1600" dirty="0">
                <a:solidFill>
                  <a:srgbClr val="1C1D1E"/>
                </a:solidFill>
                <a:latin typeface="Open Sans"/>
              </a:rPr>
              <a:t> </a:t>
            </a:r>
            <a:endParaRPr kumimoji="1" lang="en-US" altLang="ja-JP" sz="1600" dirty="0"/>
          </a:p>
        </p:txBody>
      </p:sp>
      <p:sp>
        <p:nvSpPr>
          <p:cNvPr id="7" name="四角形: 角を丸くする 6">
            <a:extLst>
              <a:ext uri="{FF2B5EF4-FFF2-40B4-BE49-F238E27FC236}">
                <a16:creationId xmlns:a16="http://schemas.microsoft.com/office/drawing/2014/main" id="{5F1E8039-A91C-4755-8A8C-2A14C3DFD319}"/>
              </a:ext>
            </a:extLst>
          </p:cNvPr>
          <p:cNvSpPr/>
          <p:nvPr/>
        </p:nvSpPr>
        <p:spPr>
          <a:xfrm>
            <a:off x="1094914" y="3258107"/>
            <a:ext cx="10422384" cy="56206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600" dirty="0"/>
              <a:t>Singh S, et al. Do blue-blocking lenses reduce eye strain from extended screen time? A double masked, randomized controlled trial</a:t>
            </a:r>
            <a:r>
              <a:rPr lang="en-US" altLang="ja-JP" sz="1600" i="1" dirty="0"/>
              <a:t>. American Journal of  Ophthalmology</a:t>
            </a:r>
            <a:r>
              <a:rPr lang="en-US" altLang="ja-JP" sz="1600" dirty="0"/>
              <a:t>, </a:t>
            </a:r>
            <a:r>
              <a:rPr lang="en-US" altLang="ja-JP" sz="1600" dirty="0" err="1"/>
              <a:t>doi</a:t>
            </a:r>
            <a:r>
              <a:rPr lang="en-US" altLang="ja-JP" sz="1600" dirty="0"/>
              <a:t>: 10.1016/j.ajo.2021.02.010. Online ahead of</a:t>
            </a:r>
            <a:r>
              <a:rPr lang="ja-JP" altLang="en-US" sz="1600" dirty="0"/>
              <a:t> </a:t>
            </a:r>
            <a:r>
              <a:rPr lang="en-US" altLang="ja-JP" sz="1600" dirty="0"/>
              <a:t>print.</a:t>
            </a:r>
            <a:endParaRPr kumimoji="1" lang="en-US" altLang="ja-JP" sz="1600" dirty="0"/>
          </a:p>
        </p:txBody>
      </p:sp>
      <p:sp>
        <p:nvSpPr>
          <p:cNvPr id="8" name="四角形: 角を丸くする 7">
            <a:extLst>
              <a:ext uri="{FF2B5EF4-FFF2-40B4-BE49-F238E27FC236}">
                <a16:creationId xmlns:a16="http://schemas.microsoft.com/office/drawing/2014/main" id="{5E211AE5-E792-4679-8CD7-E5A26D5CDC0C}"/>
              </a:ext>
            </a:extLst>
          </p:cNvPr>
          <p:cNvSpPr/>
          <p:nvPr/>
        </p:nvSpPr>
        <p:spPr>
          <a:xfrm>
            <a:off x="1094914" y="5177163"/>
            <a:ext cx="10422384" cy="877408"/>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600" dirty="0"/>
              <a:t>Lowden A, et al. Working Time Society consensus statements: Evidence based interventions using light to improve circadian adaptation to working hours. </a:t>
            </a:r>
            <a:r>
              <a:rPr lang="en-US" altLang="ja-JP" sz="1600" i="1" dirty="0"/>
              <a:t>Industrial Health </a:t>
            </a:r>
            <a:r>
              <a:rPr lang="en-US" altLang="ja-JP" sz="1600" dirty="0"/>
              <a:t>2019 ;57 :213-227 https://www.ncbi.nlm.nih.gov/pmc/articles/PMC6449639/</a:t>
            </a:r>
            <a:endParaRPr kumimoji="1" lang="en-US" altLang="ja-JP" sz="1600" i="1" dirty="0"/>
          </a:p>
        </p:txBody>
      </p:sp>
      <p:sp>
        <p:nvSpPr>
          <p:cNvPr id="9" name="フッター プレースホルダー 8">
            <a:extLst>
              <a:ext uri="{FF2B5EF4-FFF2-40B4-BE49-F238E27FC236}">
                <a16:creationId xmlns:a16="http://schemas.microsoft.com/office/drawing/2014/main" id="{C91A6FE5-53C1-4C09-8564-7ED96E53173C}"/>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18457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AA494B0-C801-4F5D-9923-0FE03CAF128B}"/>
              </a:ext>
            </a:extLst>
          </p:cNvPr>
          <p:cNvSpPr>
            <a:spLocks noGrp="1"/>
          </p:cNvSpPr>
          <p:nvPr>
            <p:ph idx="1"/>
          </p:nvPr>
        </p:nvSpPr>
        <p:spPr>
          <a:xfrm>
            <a:off x="1371600" y="825623"/>
            <a:ext cx="9601200" cy="5068410"/>
          </a:xfrm>
        </p:spPr>
        <p:txBody>
          <a:bodyPr>
            <a:normAutofit/>
          </a:bodyPr>
          <a:lstStyle/>
          <a:p>
            <a:r>
              <a:rPr lang="ja-JP" altLang="en-US" sz="2800" dirty="0"/>
              <a:t>以上のことから、小児にブルーライトカット眼鏡の装用を推奨する根拠はなく、むしろブルーライトカット眼鏡装用は発育に悪影響を与えかねない</a:t>
            </a:r>
            <a:endParaRPr lang="en-US" altLang="ja-JP" sz="2800" dirty="0"/>
          </a:p>
          <a:p>
            <a:endParaRPr kumimoji="1" lang="en-US" altLang="ja-JP" sz="2800" dirty="0"/>
          </a:p>
          <a:p>
            <a:r>
              <a:rPr kumimoji="1" lang="ja-JP" altLang="en-US" sz="2800" dirty="0"/>
              <a:t>一般に対して慎重に考えるよう訴えている</a:t>
            </a:r>
          </a:p>
        </p:txBody>
      </p:sp>
      <p:sp>
        <p:nvSpPr>
          <p:cNvPr id="5" name="スライド番号プレースホルダー 4">
            <a:extLst>
              <a:ext uri="{FF2B5EF4-FFF2-40B4-BE49-F238E27FC236}">
                <a16:creationId xmlns:a16="http://schemas.microsoft.com/office/drawing/2014/main" id="{BC22771D-57F5-45DC-AF8D-C394B8F43E2D}"/>
              </a:ext>
            </a:extLst>
          </p:cNvPr>
          <p:cNvSpPr>
            <a:spLocks noGrp="1"/>
          </p:cNvSpPr>
          <p:nvPr>
            <p:ph type="sldNum" sz="quarter" idx="12"/>
          </p:nvPr>
        </p:nvSpPr>
        <p:spPr/>
        <p:txBody>
          <a:bodyPr/>
          <a:lstStyle/>
          <a:p>
            <a:fld id="{69E57DC2-970A-4B3E-BB1C-7A09969E49DF}" type="slidenum">
              <a:rPr lang="en-US" smtClean="0"/>
              <a:t>42</a:t>
            </a:fld>
            <a:endParaRPr lang="en-US" dirty="0"/>
          </a:p>
        </p:txBody>
      </p:sp>
      <p:sp>
        <p:nvSpPr>
          <p:cNvPr id="6" name="フッター プレースホルダー 5">
            <a:extLst>
              <a:ext uri="{FF2B5EF4-FFF2-40B4-BE49-F238E27FC236}">
                <a16:creationId xmlns:a16="http://schemas.microsoft.com/office/drawing/2014/main" id="{50410A04-8934-4356-AB90-3F7C94BD5426}"/>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7817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184E5EE-7161-4763-93BD-C979437AD98B}"/>
              </a:ext>
            </a:extLst>
          </p:cNvPr>
          <p:cNvSpPr>
            <a:spLocks noGrp="1"/>
          </p:cNvSpPr>
          <p:nvPr>
            <p:ph type="title"/>
          </p:nvPr>
        </p:nvSpPr>
        <p:spPr/>
        <p:txBody>
          <a:bodyPr/>
          <a:lstStyle/>
          <a:p>
            <a:r>
              <a:rPr lang="ja-JP" altLang="en-US" dirty="0"/>
              <a:t>身体発育への影響</a:t>
            </a:r>
          </a:p>
        </p:txBody>
      </p:sp>
      <p:sp>
        <p:nvSpPr>
          <p:cNvPr id="8" name="テキスト プレースホルダー 7">
            <a:extLst>
              <a:ext uri="{FF2B5EF4-FFF2-40B4-BE49-F238E27FC236}">
                <a16:creationId xmlns:a16="http://schemas.microsoft.com/office/drawing/2014/main" id="{64F41E48-CFE9-45CE-9DF2-79E33D76C369}"/>
              </a:ext>
            </a:extLst>
          </p:cNvPr>
          <p:cNvSpPr>
            <a:spLocks noGrp="1"/>
          </p:cNvSpPr>
          <p:nvPr>
            <p:ph type="body" sz="half" idx="2"/>
          </p:nvPr>
        </p:nvSpPr>
        <p:spPr/>
        <p:txBody>
          <a:bodyPr>
            <a:normAutofit/>
          </a:bodyPr>
          <a:lstStyle/>
          <a:p>
            <a:r>
              <a:rPr lang="ja-JP" altLang="en-US" sz="2400" b="1" dirty="0"/>
              <a:t>子どもの健康と安全を守るために大人がするべきことを改めて考えていきます</a:t>
            </a:r>
          </a:p>
        </p:txBody>
      </p:sp>
      <p:sp>
        <p:nvSpPr>
          <p:cNvPr id="4" name="フッター プレースホルダー 3">
            <a:extLst>
              <a:ext uri="{FF2B5EF4-FFF2-40B4-BE49-F238E27FC236}">
                <a16:creationId xmlns:a16="http://schemas.microsoft.com/office/drawing/2014/main" id="{2690F74C-B0E9-4B5D-9FF8-533898ECC794}"/>
              </a:ext>
            </a:extLst>
          </p:cNvPr>
          <p:cNvSpPr>
            <a:spLocks noGrp="1"/>
          </p:cNvSpPr>
          <p:nvPr>
            <p:ph type="ftr" sz="quarter" idx="11"/>
          </p:nvPr>
        </p:nvSpPr>
        <p:spPr>
          <a:xfrm>
            <a:off x="1188721" y="6453386"/>
            <a:ext cx="3390900" cy="404614"/>
          </a:xfrm>
        </p:spPr>
        <p:txBody>
          <a:bodyPr/>
          <a:lstStyle/>
          <a:p>
            <a:r>
              <a:rPr lang="ja-JP" altLang="en-US"/>
              <a:t>岐阜県乳幼児教育・保育セミナー＠大西　薫</a:t>
            </a:r>
            <a:endParaRPr lang="en-US" dirty="0"/>
          </a:p>
        </p:txBody>
      </p:sp>
      <p:sp>
        <p:nvSpPr>
          <p:cNvPr id="5" name="スライド番号プレースホルダー 4">
            <a:extLst>
              <a:ext uri="{FF2B5EF4-FFF2-40B4-BE49-F238E27FC236}">
                <a16:creationId xmlns:a16="http://schemas.microsoft.com/office/drawing/2014/main" id="{76AEC93D-05E8-4B45-8C66-CED6681247D1}"/>
              </a:ext>
            </a:extLst>
          </p:cNvPr>
          <p:cNvSpPr>
            <a:spLocks noGrp="1"/>
          </p:cNvSpPr>
          <p:nvPr>
            <p:ph type="sldNum" sz="quarter" idx="12"/>
          </p:nvPr>
        </p:nvSpPr>
        <p:spPr/>
        <p:txBody>
          <a:bodyPr/>
          <a:lstStyle/>
          <a:p>
            <a:fld id="{69E57DC2-970A-4B3E-BB1C-7A09969E49DF}" type="slidenum">
              <a:rPr lang="en-US" smtClean="0"/>
              <a:t>43</a:t>
            </a:fld>
            <a:endParaRPr lang="en-US" dirty="0"/>
          </a:p>
        </p:txBody>
      </p:sp>
      <p:pic>
        <p:nvPicPr>
          <p:cNvPr id="3074" name="Picture 2" descr="子どものインスタグラム利用、保護者が注意すべきことは？ いじめやトラブルに巻き込まれないために|保護者のためのネットリテラシー講座|朝日新聞EduA">
            <a:extLst>
              <a:ext uri="{FF2B5EF4-FFF2-40B4-BE49-F238E27FC236}">
                <a16:creationId xmlns:a16="http://schemas.microsoft.com/office/drawing/2014/main" id="{4A904EE4-84BF-4D30-85A5-56F42FC9C5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12505" y="470456"/>
            <a:ext cx="2541270" cy="190595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724B6A1B-61D0-47F8-9794-ED5C6C5D4147}"/>
              </a:ext>
            </a:extLst>
          </p:cNvPr>
          <p:cNvPicPr>
            <a:picLocks noChangeAspect="1"/>
          </p:cNvPicPr>
          <p:nvPr/>
        </p:nvPicPr>
        <p:blipFill>
          <a:blip r:embed="rId4"/>
          <a:stretch>
            <a:fillRect/>
          </a:stretch>
        </p:blipFill>
        <p:spPr>
          <a:xfrm>
            <a:off x="5765482" y="2799973"/>
            <a:ext cx="3855720" cy="3855720"/>
          </a:xfrm>
          <a:prstGeom prst="rect">
            <a:avLst/>
          </a:prstGeom>
        </p:spPr>
      </p:pic>
    </p:spTree>
    <p:extLst>
      <p:ext uri="{BB962C8B-B14F-4D97-AF65-F5344CB8AC3E}">
        <p14:creationId xmlns:p14="http://schemas.microsoft.com/office/powerpoint/2010/main" val="1234553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569CCD00-EA56-458D-B099-02DE214E9EF2}"/>
              </a:ext>
            </a:extLst>
          </p:cNvPr>
          <p:cNvSpPr>
            <a:spLocks noGrp="1"/>
          </p:cNvSpPr>
          <p:nvPr>
            <p:ph type="title"/>
          </p:nvPr>
        </p:nvSpPr>
        <p:spPr/>
        <p:txBody>
          <a:bodyPr/>
          <a:lstStyle/>
          <a:p>
            <a:r>
              <a:rPr lang="ja-JP" altLang="en-US" dirty="0"/>
              <a:t>本日のディスカッションに向けて</a:t>
            </a:r>
            <a:br>
              <a:rPr lang="en-US" altLang="ja-JP" dirty="0"/>
            </a:br>
            <a:r>
              <a:rPr lang="ja-JP" altLang="en-US" sz="2000" dirty="0"/>
              <a:t>フォームへの回答をお願いします。</a:t>
            </a:r>
            <a:endParaRPr lang="ja-JP" altLang="en-US" dirty="0"/>
          </a:p>
        </p:txBody>
      </p:sp>
      <p:sp>
        <p:nvSpPr>
          <p:cNvPr id="3" name="コンテンツ プレースホルダー 2">
            <a:extLst>
              <a:ext uri="{FF2B5EF4-FFF2-40B4-BE49-F238E27FC236}">
                <a16:creationId xmlns:a16="http://schemas.microsoft.com/office/drawing/2014/main" id="{DB1F2286-D805-4A3C-B77C-C085CD104613}"/>
              </a:ext>
            </a:extLst>
          </p:cNvPr>
          <p:cNvSpPr>
            <a:spLocks noGrp="1"/>
          </p:cNvSpPr>
          <p:nvPr>
            <p:ph idx="1"/>
          </p:nvPr>
        </p:nvSpPr>
        <p:spPr/>
        <p:txBody>
          <a:bodyPr/>
          <a:lstStyle/>
          <a:p>
            <a:pPr marL="0" indent="0">
              <a:buNone/>
            </a:pPr>
            <a:r>
              <a:rPr lang="en-US" altLang="ja-JP" dirty="0">
                <a:hlinkClick r:id="rId2"/>
              </a:rPr>
              <a:t>https://docs.google.com/forms/d/e/1FAIpQLSfquliPJ0uIbtgvh0pR73aMQKzvjw3BKyxlM5YRh7klpglFGw/viewform?usp=sf_link</a:t>
            </a:r>
            <a:endParaRPr lang="en-US" altLang="ja-JP" dirty="0"/>
          </a:p>
        </p:txBody>
      </p:sp>
      <p:sp>
        <p:nvSpPr>
          <p:cNvPr id="5" name="フッター プレースホルダー 4">
            <a:extLst>
              <a:ext uri="{FF2B5EF4-FFF2-40B4-BE49-F238E27FC236}">
                <a16:creationId xmlns:a16="http://schemas.microsoft.com/office/drawing/2014/main" id="{81EBECD8-353E-40F7-B5E2-A9F123F1282E}"/>
              </a:ext>
            </a:extLst>
          </p:cNvPr>
          <p:cNvSpPr>
            <a:spLocks noGrp="1"/>
          </p:cNvSpPr>
          <p:nvPr>
            <p:ph type="ftr" sz="quarter" idx="11"/>
          </p:nvPr>
        </p:nvSpPr>
        <p:spPr/>
        <p:txBody>
          <a:bodyPr/>
          <a:lstStyle/>
          <a:p>
            <a:r>
              <a:rPr lang="ja-JP" altLang="en-US"/>
              <a:t>岐阜県乳幼児教育・保育セミナー＠大西　薫</a:t>
            </a:r>
            <a:endParaRPr lang="en-US" dirty="0"/>
          </a:p>
        </p:txBody>
      </p:sp>
      <p:sp>
        <p:nvSpPr>
          <p:cNvPr id="6" name="スライド番号プレースホルダー 5">
            <a:extLst>
              <a:ext uri="{FF2B5EF4-FFF2-40B4-BE49-F238E27FC236}">
                <a16:creationId xmlns:a16="http://schemas.microsoft.com/office/drawing/2014/main" id="{E96CCE24-C22B-4DC2-AAAB-A2CD687E26ED}"/>
              </a:ext>
            </a:extLst>
          </p:cNvPr>
          <p:cNvSpPr>
            <a:spLocks noGrp="1"/>
          </p:cNvSpPr>
          <p:nvPr>
            <p:ph type="sldNum" sz="quarter" idx="12"/>
          </p:nvPr>
        </p:nvSpPr>
        <p:spPr/>
        <p:txBody>
          <a:bodyPr/>
          <a:lstStyle/>
          <a:p>
            <a:fld id="{69E57DC2-970A-4B3E-BB1C-7A09969E49DF}" type="slidenum">
              <a:rPr lang="en-US" smtClean="0"/>
              <a:pPr/>
              <a:t>44</a:t>
            </a:fld>
            <a:endParaRPr lang="en-US" dirty="0"/>
          </a:p>
        </p:txBody>
      </p:sp>
    </p:spTree>
    <p:extLst>
      <p:ext uri="{BB962C8B-B14F-4D97-AF65-F5344CB8AC3E}">
        <p14:creationId xmlns:p14="http://schemas.microsoft.com/office/powerpoint/2010/main" val="735394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8F914-C0B1-495B-968B-80D4738816BC}"/>
              </a:ext>
            </a:extLst>
          </p:cNvPr>
          <p:cNvSpPr>
            <a:spLocks noGrp="1"/>
          </p:cNvSpPr>
          <p:nvPr>
            <p:ph type="title"/>
          </p:nvPr>
        </p:nvSpPr>
        <p:spPr>
          <a:xfrm>
            <a:off x="1371600" y="180270"/>
            <a:ext cx="9601200" cy="1485900"/>
          </a:xfrm>
        </p:spPr>
        <p:txBody>
          <a:bodyPr/>
          <a:lstStyle/>
          <a:p>
            <a:r>
              <a:rPr kumimoji="1" lang="ja-JP" altLang="en-US" dirty="0">
                <a:solidFill>
                  <a:srgbClr val="FF0000"/>
                </a:solidFill>
              </a:rPr>
              <a:t>身体発育</a:t>
            </a:r>
            <a:r>
              <a:rPr kumimoji="1" lang="ja-JP" altLang="en-US" dirty="0"/>
              <a:t>へのさらなる影響</a:t>
            </a:r>
          </a:p>
        </p:txBody>
      </p:sp>
      <p:sp>
        <p:nvSpPr>
          <p:cNvPr id="3" name="コンテンツ プレースホルダー 2">
            <a:extLst>
              <a:ext uri="{FF2B5EF4-FFF2-40B4-BE49-F238E27FC236}">
                <a16:creationId xmlns:a16="http://schemas.microsoft.com/office/drawing/2014/main" id="{D194E655-D609-46C6-A29A-3B7FE38B23F4}"/>
              </a:ext>
            </a:extLst>
          </p:cNvPr>
          <p:cNvSpPr>
            <a:spLocks noGrp="1"/>
          </p:cNvSpPr>
          <p:nvPr>
            <p:ph sz="quarter" idx="1"/>
          </p:nvPr>
        </p:nvSpPr>
        <p:spPr>
          <a:xfrm>
            <a:off x="1777013" y="1312545"/>
            <a:ext cx="9601199" cy="4862004"/>
          </a:xfrm>
        </p:spPr>
        <p:txBody>
          <a:bodyPr>
            <a:normAutofit/>
          </a:bodyPr>
          <a:lstStyle/>
          <a:p>
            <a:r>
              <a:rPr kumimoji="1" lang="ja-JP" altLang="en-US" b="1" dirty="0"/>
              <a:t>睡眠障害の問題（質と量）は，生活リズム，成長ホルモンの分泌と関連</a:t>
            </a:r>
            <a:endParaRPr kumimoji="1" lang="en-US" altLang="ja-JP" b="1" dirty="0"/>
          </a:p>
          <a:p>
            <a:endParaRPr lang="en-US" altLang="ja-JP" dirty="0"/>
          </a:p>
          <a:p>
            <a:r>
              <a:rPr kumimoji="1" lang="ja-JP" altLang="en-US" dirty="0"/>
              <a:t>睡眠が不十分　→　</a:t>
            </a:r>
            <a:r>
              <a:rPr kumimoji="1" lang="ja-JP" altLang="en-US" u="sng" dirty="0">
                <a:solidFill>
                  <a:srgbClr val="FF0000"/>
                </a:solidFill>
              </a:rPr>
              <a:t>成長ホルモン</a:t>
            </a:r>
            <a:r>
              <a:rPr kumimoji="1" lang="ja-JP" altLang="en-US" dirty="0"/>
              <a:t>の分泌減少</a:t>
            </a:r>
            <a:endParaRPr kumimoji="1" lang="en-US" altLang="ja-JP" dirty="0"/>
          </a:p>
          <a:p>
            <a:pPr marL="0" indent="0">
              <a:buNone/>
            </a:pPr>
            <a:r>
              <a:rPr kumimoji="1" lang="ja-JP" altLang="en-US" dirty="0"/>
              <a:t>　　　　　　　　　　　　　　　→脂肪分解抑制　→　肥満</a:t>
            </a:r>
            <a:endParaRPr kumimoji="1" lang="en-US" altLang="ja-JP" dirty="0"/>
          </a:p>
          <a:p>
            <a:pPr marL="0" indent="0">
              <a:buNone/>
            </a:pPr>
            <a:r>
              <a:rPr lang="ja-JP" altLang="en-US" dirty="0"/>
              <a:t>　　　　　　　　　　　　　　（</a:t>
            </a:r>
            <a:r>
              <a:rPr lang="ja-JP" altLang="en-US" sz="2200" dirty="0"/>
              <a:t>他にも，高コレステロール血症，高血圧等）</a:t>
            </a:r>
            <a:endParaRPr lang="en-US" altLang="ja-JP" sz="2200" dirty="0"/>
          </a:p>
          <a:p>
            <a:pPr marL="0" indent="0">
              <a:buNone/>
            </a:pPr>
            <a:endParaRPr lang="en-US" altLang="ja-JP" sz="2200" dirty="0"/>
          </a:p>
          <a:p>
            <a:r>
              <a:rPr kumimoji="1" lang="ja-JP" altLang="en-US" dirty="0"/>
              <a:t>メディア接触過剰とセロトニンの機能不全の可能性</a:t>
            </a:r>
            <a:endParaRPr kumimoji="1" lang="en-US" altLang="ja-JP" dirty="0"/>
          </a:p>
          <a:p>
            <a:pPr marL="0" indent="0">
              <a:buNone/>
            </a:pPr>
            <a:r>
              <a:rPr kumimoji="1" lang="ja-JP" altLang="en-US" dirty="0"/>
              <a:t>　</a:t>
            </a:r>
            <a:r>
              <a:rPr kumimoji="1" lang="ja-JP" altLang="en-US" b="1" dirty="0"/>
              <a:t>夜型生活習慣</a:t>
            </a:r>
            <a:r>
              <a:rPr kumimoji="1" lang="ja-JP" altLang="en-US" dirty="0"/>
              <a:t>，テレビゲーム等バーチャルな世界に浸りすぎると機能が低下　</a:t>
            </a:r>
            <a:endParaRPr kumimoji="1" lang="en-US" altLang="ja-JP" dirty="0"/>
          </a:p>
          <a:p>
            <a:pPr marL="0" indent="0">
              <a:buNone/>
            </a:pPr>
            <a:r>
              <a:rPr lang="ja-JP" altLang="en-US" dirty="0"/>
              <a:t>　　</a:t>
            </a:r>
            <a:r>
              <a:rPr kumimoji="1" lang="ja-JP" altLang="en-US" dirty="0"/>
              <a:t>→　イライラなど精神的に不安定に</a:t>
            </a:r>
            <a:endParaRPr kumimoji="1" lang="en-US" altLang="ja-JP" dirty="0"/>
          </a:p>
          <a:p>
            <a:pPr marL="0" indent="0">
              <a:buNone/>
            </a:pPr>
            <a:r>
              <a:rPr kumimoji="1" lang="ja-JP" altLang="en-US" dirty="0"/>
              <a:t>　　⇔朝の光を浴びる，深呼吸</a:t>
            </a:r>
            <a:r>
              <a:rPr lang="ja-JP" altLang="en-US" dirty="0"/>
              <a:t>や</a:t>
            </a:r>
            <a:r>
              <a:rPr kumimoji="1" lang="ja-JP" altLang="en-US" dirty="0"/>
              <a:t>体を動かす→活性化</a:t>
            </a:r>
          </a:p>
        </p:txBody>
      </p:sp>
      <p:sp>
        <p:nvSpPr>
          <p:cNvPr id="5" name="スライド番号プレースホルダー 4">
            <a:extLst>
              <a:ext uri="{FF2B5EF4-FFF2-40B4-BE49-F238E27FC236}">
                <a16:creationId xmlns:a16="http://schemas.microsoft.com/office/drawing/2014/main" id="{9EB50167-9E77-4841-A256-C774C3222062}"/>
              </a:ext>
            </a:extLst>
          </p:cNvPr>
          <p:cNvSpPr>
            <a:spLocks noGrp="1"/>
          </p:cNvSpPr>
          <p:nvPr>
            <p:ph type="sldNum" sz="quarter" idx="12"/>
          </p:nvPr>
        </p:nvSpPr>
        <p:spPr/>
        <p:txBody>
          <a:bodyPr/>
          <a:lstStyle/>
          <a:p>
            <a:fld id="{69E57DC2-970A-4B3E-BB1C-7A09969E49DF}" type="slidenum">
              <a:rPr lang="en-US" smtClean="0"/>
              <a:t>45</a:t>
            </a:fld>
            <a:endParaRPr lang="en-US" dirty="0"/>
          </a:p>
        </p:txBody>
      </p:sp>
      <p:sp>
        <p:nvSpPr>
          <p:cNvPr id="7" name="四角形: 角を丸くする 6">
            <a:extLst>
              <a:ext uri="{FF2B5EF4-FFF2-40B4-BE49-F238E27FC236}">
                <a16:creationId xmlns:a16="http://schemas.microsoft.com/office/drawing/2014/main" id="{596A3077-1F09-4E60-B8A7-9F79FD874BDC}"/>
              </a:ext>
            </a:extLst>
          </p:cNvPr>
          <p:cNvSpPr/>
          <p:nvPr/>
        </p:nvSpPr>
        <p:spPr>
          <a:xfrm>
            <a:off x="1371600" y="5944621"/>
            <a:ext cx="10422384" cy="404614"/>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1C1D1E"/>
                </a:solidFill>
                <a:latin typeface="Open Sans"/>
              </a:rPr>
              <a:t>中島匡博 </a:t>
            </a:r>
            <a:r>
              <a:rPr lang="en-US" altLang="ja-JP" sz="1600" dirty="0">
                <a:solidFill>
                  <a:srgbClr val="1C1D1E"/>
                </a:solidFill>
                <a:latin typeface="Open Sans"/>
              </a:rPr>
              <a:t>(2017). </a:t>
            </a:r>
            <a:r>
              <a:rPr lang="ja-JP" altLang="en-US" sz="1600" dirty="0">
                <a:solidFill>
                  <a:srgbClr val="1C1D1E"/>
                </a:solidFill>
                <a:latin typeface="Open Sans"/>
              </a:rPr>
              <a:t>子どもとメディア</a:t>
            </a:r>
            <a:r>
              <a:rPr lang="en-US" altLang="ja-JP" sz="1600" dirty="0">
                <a:solidFill>
                  <a:srgbClr val="1C1D1E"/>
                </a:solidFill>
                <a:latin typeface="Open Sans"/>
              </a:rPr>
              <a:t>―</a:t>
            </a:r>
            <a:r>
              <a:rPr lang="ja-JP" altLang="en-US" sz="1600" dirty="0">
                <a:solidFill>
                  <a:srgbClr val="1C1D1E"/>
                </a:solidFill>
                <a:latin typeface="Open Sans"/>
              </a:rPr>
              <a:t>心身への影響と関わり方</a:t>
            </a:r>
            <a:r>
              <a:rPr lang="en-US" altLang="ja-JP" sz="1600" dirty="0">
                <a:solidFill>
                  <a:srgbClr val="1C1D1E"/>
                </a:solidFill>
                <a:latin typeface="Open Sans"/>
              </a:rPr>
              <a:t>, </a:t>
            </a:r>
            <a:r>
              <a:rPr lang="ja-JP" altLang="en-US" sz="1600" dirty="0">
                <a:solidFill>
                  <a:srgbClr val="1C1D1E"/>
                </a:solidFill>
                <a:latin typeface="Open Sans"/>
              </a:rPr>
              <a:t>精神医学</a:t>
            </a:r>
            <a:r>
              <a:rPr lang="en-US" altLang="ja-JP" sz="1600" dirty="0">
                <a:solidFill>
                  <a:srgbClr val="1C1D1E"/>
                </a:solidFill>
                <a:latin typeface="Open Sans"/>
              </a:rPr>
              <a:t>, 59(1), 37-43.</a:t>
            </a:r>
          </a:p>
        </p:txBody>
      </p:sp>
      <p:sp>
        <p:nvSpPr>
          <p:cNvPr id="8" name="フッター プレースホルダー 7">
            <a:extLst>
              <a:ext uri="{FF2B5EF4-FFF2-40B4-BE49-F238E27FC236}">
                <a16:creationId xmlns:a16="http://schemas.microsoft.com/office/drawing/2014/main" id="{7D8FBB22-A709-4D12-9920-A34F00EF899F}"/>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2207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212CBD-E972-4BD5-BB0C-A8BFA8629B98}"/>
              </a:ext>
            </a:extLst>
          </p:cNvPr>
          <p:cNvSpPr>
            <a:spLocks noGrp="1"/>
          </p:cNvSpPr>
          <p:nvPr>
            <p:ph type="title"/>
          </p:nvPr>
        </p:nvSpPr>
        <p:spPr/>
        <p:txBody>
          <a:bodyPr/>
          <a:lstStyle/>
          <a:p>
            <a:r>
              <a:rPr kumimoji="1" lang="ja-JP" altLang="en-US" dirty="0"/>
              <a:t>生活時間は限られている</a:t>
            </a:r>
          </a:p>
        </p:txBody>
      </p:sp>
      <p:sp>
        <p:nvSpPr>
          <p:cNvPr id="3" name="コンテンツ プレースホルダー 2">
            <a:extLst>
              <a:ext uri="{FF2B5EF4-FFF2-40B4-BE49-F238E27FC236}">
                <a16:creationId xmlns:a16="http://schemas.microsoft.com/office/drawing/2014/main" id="{7E2C68F3-3F4D-44BE-8EF6-CBCC6D676CA5}"/>
              </a:ext>
            </a:extLst>
          </p:cNvPr>
          <p:cNvSpPr>
            <a:spLocks noGrp="1"/>
          </p:cNvSpPr>
          <p:nvPr>
            <p:ph sz="quarter" idx="1"/>
          </p:nvPr>
        </p:nvSpPr>
        <p:spPr>
          <a:xfrm>
            <a:off x="6698196" y="1736013"/>
            <a:ext cx="5246154" cy="3649960"/>
          </a:xfrm>
        </p:spPr>
        <p:txBody>
          <a:bodyPr>
            <a:normAutofit/>
          </a:bodyPr>
          <a:lstStyle/>
          <a:p>
            <a:r>
              <a:rPr kumimoji="1" lang="ja-JP" altLang="en-US" sz="2400" dirty="0"/>
              <a:t>幼児が</a:t>
            </a:r>
            <a:r>
              <a:rPr kumimoji="1" lang="en-US" altLang="ja-JP" sz="2400" dirty="0"/>
              <a:t>1</a:t>
            </a:r>
            <a:r>
              <a:rPr kumimoji="1" lang="ja-JP" altLang="en-US" sz="2400" dirty="0"/>
              <a:t>日の中で自由に使える時間は</a:t>
            </a:r>
            <a:r>
              <a:rPr kumimoji="1" lang="ja-JP" altLang="en-US" sz="2400" b="1" dirty="0"/>
              <a:t>約</a:t>
            </a:r>
            <a:r>
              <a:rPr kumimoji="1" lang="en-US" altLang="ja-JP" sz="2400" b="1" dirty="0"/>
              <a:t>3</a:t>
            </a:r>
            <a:r>
              <a:rPr kumimoji="1" lang="ja-JP" altLang="en-US" sz="2400" b="1" dirty="0"/>
              <a:t>時間半～</a:t>
            </a:r>
            <a:r>
              <a:rPr kumimoji="1" lang="en-US" altLang="ja-JP" sz="2400" b="1" dirty="0"/>
              <a:t>5</a:t>
            </a:r>
            <a:r>
              <a:rPr kumimoji="1" lang="ja-JP" altLang="en-US" sz="2400" b="1" dirty="0"/>
              <a:t>時間半</a:t>
            </a:r>
            <a:r>
              <a:rPr kumimoji="1" lang="ja-JP" altLang="en-US" sz="2400" dirty="0"/>
              <a:t>程度</a:t>
            </a:r>
            <a:endParaRPr kumimoji="1" lang="en-US" altLang="ja-JP" sz="2400" dirty="0"/>
          </a:p>
          <a:p>
            <a:endParaRPr lang="en-US" altLang="ja-JP" dirty="0"/>
          </a:p>
          <a:p>
            <a:r>
              <a:rPr lang="ja-JP" altLang="en-US" dirty="0"/>
              <a:t>“</a:t>
            </a:r>
            <a:r>
              <a:rPr lang="ja-JP" altLang="en-US" sz="2400" dirty="0"/>
              <a:t>可処分時間”をいかに有効活用できるか</a:t>
            </a:r>
            <a:endParaRPr lang="en-US" altLang="ja-JP" sz="2400" dirty="0"/>
          </a:p>
          <a:p>
            <a:pPr marL="0" indent="0">
              <a:buNone/>
            </a:pPr>
            <a:r>
              <a:rPr lang="ja-JP" altLang="en-US" dirty="0"/>
              <a:t>＝</a:t>
            </a:r>
            <a:r>
              <a:rPr lang="ja-JP" altLang="en-US" sz="2800" b="1" dirty="0">
                <a:solidFill>
                  <a:srgbClr val="FF0000"/>
                </a:solidFill>
              </a:rPr>
              <a:t>発達に必要な活動に使えるか</a:t>
            </a:r>
            <a:endParaRPr lang="en-US" altLang="ja-JP" sz="2800" b="1" dirty="0">
              <a:solidFill>
                <a:srgbClr val="FF0000"/>
              </a:solidFill>
            </a:endParaRPr>
          </a:p>
          <a:p>
            <a:pPr marL="0" indent="0">
              <a:buNone/>
            </a:pPr>
            <a:endParaRPr lang="en-US" altLang="ja-JP" dirty="0"/>
          </a:p>
          <a:p>
            <a:pPr marL="0" indent="0">
              <a:buNone/>
            </a:pPr>
            <a:endParaRPr lang="en-US" altLang="ja-JP" sz="2200" dirty="0"/>
          </a:p>
        </p:txBody>
      </p:sp>
      <p:pic>
        <p:nvPicPr>
          <p:cNvPr id="6" name="図 5">
            <a:extLst>
              <a:ext uri="{FF2B5EF4-FFF2-40B4-BE49-F238E27FC236}">
                <a16:creationId xmlns:a16="http://schemas.microsoft.com/office/drawing/2014/main" id="{ACF4D939-C75C-45C4-972C-6BD0C0F54F07}"/>
              </a:ext>
            </a:extLst>
          </p:cNvPr>
          <p:cNvPicPr>
            <a:picLocks noChangeAspect="1"/>
          </p:cNvPicPr>
          <p:nvPr/>
        </p:nvPicPr>
        <p:blipFill>
          <a:blip r:embed="rId3"/>
          <a:stretch>
            <a:fillRect/>
          </a:stretch>
        </p:blipFill>
        <p:spPr>
          <a:xfrm>
            <a:off x="1480989" y="1516349"/>
            <a:ext cx="4615011" cy="4241941"/>
          </a:xfrm>
          <a:prstGeom prst="rect">
            <a:avLst/>
          </a:prstGeom>
        </p:spPr>
      </p:pic>
      <p:sp>
        <p:nvSpPr>
          <p:cNvPr id="7" name="四角形: 角を丸くする 6">
            <a:extLst>
              <a:ext uri="{FF2B5EF4-FFF2-40B4-BE49-F238E27FC236}">
                <a16:creationId xmlns:a16="http://schemas.microsoft.com/office/drawing/2014/main" id="{FA0A9AE2-347D-45A5-A77B-EF7F80E290EE}"/>
              </a:ext>
            </a:extLst>
          </p:cNvPr>
          <p:cNvSpPr/>
          <p:nvPr/>
        </p:nvSpPr>
        <p:spPr>
          <a:xfrm>
            <a:off x="4202068" y="1986313"/>
            <a:ext cx="864096" cy="2880320"/>
          </a:xfrm>
          <a:prstGeom prst="roundRect">
            <a:avLst/>
          </a:prstGeom>
          <a:noFill/>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384320B-C90B-4B8A-ACAF-F8AA397BEDF0}"/>
              </a:ext>
            </a:extLst>
          </p:cNvPr>
          <p:cNvSpPr/>
          <p:nvPr/>
        </p:nvSpPr>
        <p:spPr>
          <a:xfrm>
            <a:off x="6846570" y="4681245"/>
            <a:ext cx="482346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2000" b="1" dirty="0"/>
              <a:t>・対人的コミュニケーション</a:t>
            </a:r>
            <a:endParaRPr lang="en-US" altLang="ja-JP" sz="2000" b="1" dirty="0"/>
          </a:p>
          <a:p>
            <a:r>
              <a:rPr lang="ja-JP" altLang="en-US" sz="2000" b="1" dirty="0"/>
              <a:t>・手先・体全体を使った遊び</a:t>
            </a:r>
            <a:endParaRPr lang="en-US" altLang="ja-JP" sz="2000" b="1" dirty="0"/>
          </a:p>
          <a:p>
            <a:r>
              <a:rPr lang="ja-JP" altLang="en-US" sz="2000" b="1" dirty="0"/>
              <a:t>・絵本</a:t>
            </a:r>
            <a:endParaRPr lang="en-US" altLang="ja-JP" sz="2000" b="1" dirty="0"/>
          </a:p>
          <a:p>
            <a:r>
              <a:rPr lang="ja-JP" altLang="en-US" sz="2000" b="1" dirty="0"/>
              <a:t>・外遊び</a:t>
            </a:r>
          </a:p>
        </p:txBody>
      </p:sp>
      <p:sp>
        <p:nvSpPr>
          <p:cNvPr id="8" name="スライド番号プレースホルダー 7">
            <a:extLst>
              <a:ext uri="{FF2B5EF4-FFF2-40B4-BE49-F238E27FC236}">
                <a16:creationId xmlns:a16="http://schemas.microsoft.com/office/drawing/2014/main" id="{61D9C15E-3294-4354-A7E7-545BFCBC7B3D}"/>
              </a:ext>
            </a:extLst>
          </p:cNvPr>
          <p:cNvSpPr>
            <a:spLocks noGrp="1"/>
          </p:cNvSpPr>
          <p:nvPr>
            <p:ph type="sldNum" sz="quarter" idx="12"/>
          </p:nvPr>
        </p:nvSpPr>
        <p:spPr/>
        <p:txBody>
          <a:bodyPr/>
          <a:lstStyle/>
          <a:p>
            <a:fld id="{B7F601C4-0244-4731-9561-3B36250AA4D3}" type="slidenum">
              <a:rPr kumimoji="1" lang="ja-JP" altLang="en-US" smtClean="0"/>
              <a:pPr/>
              <a:t>46</a:t>
            </a:fld>
            <a:endParaRPr kumimoji="1" lang="ja-JP" altLang="en-US"/>
          </a:p>
        </p:txBody>
      </p:sp>
      <p:sp>
        <p:nvSpPr>
          <p:cNvPr id="9" name="四角形: 角を丸くする 8">
            <a:extLst>
              <a:ext uri="{FF2B5EF4-FFF2-40B4-BE49-F238E27FC236}">
                <a16:creationId xmlns:a16="http://schemas.microsoft.com/office/drawing/2014/main" id="{62DAEA80-52EA-4D98-A6C5-9F53207C22DC}"/>
              </a:ext>
            </a:extLst>
          </p:cNvPr>
          <p:cNvSpPr/>
          <p:nvPr/>
        </p:nvSpPr>
        <p:spPr>
          <a:xfrm>
            <a:off x="1371600" y="6004684"/>
            <a:ext cx="10422384" cy="404614"/>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t>中野佐知子　</a:t>
            </a:r>
            <a:r>
              <a:rPr lang="en-US" altLang="ja-JP" sz="1600"/>
              <a:t>(2013). </a:t>
            </a:r>
            <a:r>
              <a:rPr lang="ja-JP" altLang="en-US" sz="1600"/>
              <a:t>幼児のテレビ視聴時間の減少とその背景</a:t>
            </a:r>
            <a:r>
              <a:rPr lang="en-US" altLang="ja-JP" sz="1600"/>
              <a:t>―</a:t>
            </a:r>
            <a:r>
              <a:rPr lang="ja-JP" altLang="en-US" sz="1600"/>
              <a:t>幼児生活時間調査 </a:t>
            </a:r>
            <a:r>
              <a:rPr lang="en-US" altLang="ja-JP" sz="1600"/>
              <a:t>2013―NHK</a:t>
            </a:r>
            <a:r>
              <a:rPr lang="ja-JP" altLang="en-US" sz="1600"/>
              <a:t>放送文化研究所</a:t>
            </a:r>
            <a:endParaRPr lang="ja-JP" altLang="en-US" sz="1600" dirty="0"/>
          </a:p>
        </p:txBody>
      </p:sp>
      <p:sp>
        <p:nvSpPr>
          <p:cNvPr id="10" name="フッター プレースホルダー 9">
            <a:extLst>
              <a:ext uri="{FF2B5EF4-FFF2-40B4-BE49-F238E27FC236}">
                <a16:creationId xmlns:a16="http://schemas.microsoft.com/office/drawing/2014/main" id="{1FFEFF50-97DC-430D-8037-6831ED03C064}"/>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3056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1600" y="374347"/>
            <a:ext cx="9601200" cy="1485900"/>
          </a:xfrm>
        </p:spPr>
        <p:txBody>
          <a:bodyPr/>
          <a:lstStyle/>
          <a:p>
            <a:r>
              <a:rPr kumimoji="1" lang="ja-JP" altLang="en-US" dirty="0"/>
              <a:t>社会や文化の産物としての発達</a:t>
            </a:r>
          </a:p>
        </p:txBody>
      </p:sp>
      <p:sp>
        <p:nvSpPr>
          <p:cNvPr id="3" name="コンテンツ プレースホルダー 2"/>
          <p:cNvSpPr>
            <a:spLocks noGrp="1"/>
          </p:cNvSpPr>
          <p:nvPr>
            <p:ph sz="quarter" idx="1"/>
          </p:nvPr>
        </p:nvSpPr>
        <p:spPr>
          <a:xfrm>
            <a:off x="1371600" y="1223116"/>
            <a:ext cx="9601200" cy="3581400"/>
          </a:xfrm>
        </p:spPr>
        <p:txBody>
          <a:bodyPr/>
          <a:lstStyle/>
          <a:p>
            <a:r>
              <a:rPr lang="ja-JP" altLang="en-US" u="sng" dirty="0">
                <a:solidFill>
                  <a:srgbClr val="FF0000"/>
                </a:solidFill>
              </a:rPr>
              <a:t>入れ子構造で人を取り巻く生態学的環境</a:t>
            </a:r>
            <a:endParaRPr lang="en-US" altLang="ja-JP" u="sng" dirty="0">
              <a:solidFill>
                <a:srgbClr val="FF0000"/>
              </a:solidFill>
            </a:endParaRPr>
          </a:p>
          <a:p>
            <a:pPr marL="0" indent="0">
              <a:buNone/>
            </a:pPr>
            <a:r>
              <a:rPr lang="ja-JP" altLang="en-US" dirty="0"/>
              <a:t>　　　社会・文化　⇔　個人の発達（ブロンフェンブレンナー</a:t>
            </a:r>
            <a:r>
              <a:rPr lang="en-US" altLang="ja-JP" dirty="0"/>
              <a:t>, 1996</a:t>
            </a:r>
            <a:r>
              <a:rPr lang="ja-JP" altLang="en-US" dirty="0"/>
              <a:t>）</a:t>
            </a:r>
          </a:p>
        </p:txBody>
      </p:sp>
      <p:pic>
        <p:nvPicPr>
          <p:cNvPr id="4" name="図 3"/>
          <p:cNvPicPr>
            <a:picLocks noChangeAspect="1"/>
          </p:cNvPicPr>
          <p:nvPr/>
        </p:nvPicPr>
        <p:blipFill>
          <a:blip r:embed="rId3"/>
          <a:stretch>
            <a:fillRect/>
          </a:stretch>
        </p:blipFill>
        <p:spPr>
          <a:xfrm>
            <a:off x="2152934" y="2060898"/>
            <a:ext cx="8507934" cy="4392488"/>
          </a:xfrm>
          <a:prstGeom prst="rect">
            <a:avLst/>
          </a:prstGeom>
        </p:spPr>
      </p:pic>
      <p:pic>
        <p:nvPicPr>
          <p:cNvPr id="5" name="図 4">
            <a:extLst>
              <a:ext uri="{FF2B5EF4-FFF2-40B4-BE49-F238E27FC236}">
                <a16:creationId xmlns:a16="http://schemas.microsoft.com/office/drawing/2014/main" id="{C35A2279-701B-49CE-9944-A2E2A80A5861}"/>
              </a:ext>
            </a:extLst>
          </p:cNvPr>
          <p:cNvPicPr>
            <a:picLocks noChangeAspect="1"/>
          </p:cNvPicPr>
          <p:nvPr/>
        </p:nvPicPr>
        <p:blipFill>
          <a:blip r:embed="rId4"/>
          <a:stretch>
            <a:fillRect/>
          </a:stretch>
        </p:blipFill>
        <p:spPr>
          <a:xfrm>
            <a:off x="9472736" y="165780"/>
            <a:ext cx="2376264" cy="1694467"/>
          </a:xfrm>
          <a:prstGeom prst="rect">
            <a:avLst/>
          </a:prstGeom>
        </p:spPr>
      </p:pic>
      <p:sp>
        <p:nvSpPr>
          <p:cNvPr id="6" name="スライド番号プレースホルダー 5">
            <a:extLst>
              <a:ext uri="{FF2B5EF4-FFF2-40B4-BE49-F238E27FC236}">
                <a16:creationId xmlns:a16="http://schemas.microsoft.com/office/drawing/2014/main" id="{477C1043-0609-4EEF-B60E-4A95DF9AA630}"/>
              </a:ext>
            </a:extLst>
          </p:cNvPr>
          <p:cNvSpPr>
            <a:spLocks noGrp="1"/>
          </p:cNvSpPr>
          <p:nvPr>
            <p:ph type="sldNum" sz="quarter" idx="12"/>
          </p:nvPr>
        </p:nvSpPr>
        <p:spPr/>
        <p:txBody>
          <a:bodyPr/>
          <a:lstStyle/>
          <a:p>
            <a:fld id="{B7F601C4-0244-4731-9561-3B36250AA4D3}" type="slidenum">
              <a:rPr kumimoji="1" lang="ja-JP" altLang="en-US" smtClean="0"/>
              <a:pPr/>
              <a:t>47</a:t>
            </a:fld>
            <a:endParaRPr kumimoji="1" lang="ja-JP" altLang="en-US"/>
          </a:p>
        </p:txBody>
      </p:sp>
      <p:sp>
        <p:nvSpPr>
          <p:cNvPr id="7" name="フッター プレースホルダー 6">
            <a:extLst>
              <a:ext uri="{FF2B5EF4-FFF2-40B4-BE49-F238E27FC236}">
                <a16:creationId xmlns:a16="http://schemas.microsoft.com/office/drawing/2014/main" id="{DD9B78FF-C94C-4C8A-B329-FA583B148D6D}"/>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89331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B5A01A-DD34-4ED1-AAB4-827D652F972A}"/>
              </a:ext>
            </a:extLst>
          </p:cNvPr>
          <p:cNvSpPr>
            <a:spLocks noGrp="1"/>
          </p:cNvSpPr>
          <p:nvPr>
            <p:ph type="title"/>
          </p:nvPr>
        </p:nvSpPr>
        <p:spPr>
          <a:xfrm>
            <a:off x="1331368" y="329405"/>
            <a:ext cx="10319970" cy="1485900"/>
          </a:xfrm>
        </p:spPr>
        <p:txBody>
          <a:bodyPr>
            <a:normAutofit/>
          </a:bodyPr>
          <a:lstStyle/>
          <a:p>
            <a:r>
              <a:rPr kumimoji="1" lang="ja-JP" altLang="en-US" sz="4400" dirty="0"/>
              <a:t>家族システムは社会や文化というさらに大きなシステムの一部</a:t>
            </a:r>
          </a:p>
        </p:txBody>
      </p:sp>
      <p:pic>
        <p:nvPicPr>
          <p:cNvPr id="13314" name="Picture 2" descr="Credit: Fairfax Media via Getty Images/Fairfax Media Archives">
            <a:extLst>
              <a:ext uri="{FF2B5EF4-FFF2-40B4-BE49-F238E27FC236}">
                <a16:creationId xmlns:a16="http://schemas.microsoft.com/office/drawing/2014/main" id="{A12C98BA-7D42-4A22-AF47-BDC609245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30" y="2018958"/>
            <a:ext cx="2453511" cy="3138635"/>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 角を丸くする 3">
            <a:extLst>
              <a:ext uri="{FF2B5EF4-FFF2-40B4-BE49-F238E27FC236}">
                <a16:creationId xmlns:a16="http://schemas.microsoft.com/office/drawing/2014/main" id="{6D54D1EC-B8BE-4827-98A5-36DF099D95B3}"/>
              </a:ext>
            </a:extLst>
          </p:cNvPr>
          <p:cNvSpPr/>
          <p:nvPr/>
        </p:nvSpPr>
        <p:spPr>
          <a:xfrm>
            <a:off x="3198025" y="2447956"/>
            <a:ext cx="8653112" cy="19620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kumimoji="1" lang="ja-JP" altLang="en-US" sz="2000" b="1" dirty="0"/>
              <a:t>ブロンフェンブレンナー（</a:t>
            </a:r>
            <a:r>
              <a:rPr kumimoji="1" lang="en-US" altLang="ja-JP" sz="2000" b="1" dirty="0" err="1"/>
              <a:t>Bronfenbrenner,U</a:t>
            </a:r>
            <a:r>
              <a:rPr kumimoji="1" lang="en-US" altLang="ja-JP" sz="2000" b="1" dirty="0"/>
              <a:t>.)</a:t>
            </a:r>
          </a:p>
          <a:p>
            <a:pPr algn="ctr"/>
            <a:endParaRPr kumimoji="1" lang="en-US" altLang="ja-JP" dirty="0"/>
          </a:p>
          <a:p>
            <a:pPr algn="ctr"/>
            <a:r>
              <a:rPr kumimoji="1" lang="ja-JP" altLang="en-US" sz="2400" b="1" dirty="0"/>
              <a:t>発達の研究を「人とシステムの複雑な相互作用」で考える。</a:t>
            </a:r>
            <a:endParaRPr kumimoji="1" lang="en-US" altLang="ja-JP" sz="2400" b="1" dirty="0"/>
          </a:p>
          <a:p>
            <a:pPr algn="ctr"/>
            <a:r>
              <a:rPr kumimoji="1" lang="ja-JP" altLang="en-US" sz="2400" b="1" dirty="0"/>
              <a:t>人の発達を取り巻く環境について整理し、</a:t>
            </a:r>
            <a:r>
              <a:rPr kumimoji="1" lang="ja-JP" altLang="en-US" sz="2400" b="1" dirty="0">
                <a:solidFill>
                  <a:srgbClr val="FF0000"/>
                </a:solidFill>
              </a:rPr>
              <a:t>生態学的システム理論</a:t>
            </a:r>
            <a:r>
              <a:rPr kumimoji="1" lang="ja-JP" altLang="en-US" sz="2400" b="1" dirty="0"/>
              <a:t>としてまとめた</a:t>
            </a:r>
          </a:p>
        </p:txBody>
      </p:sp>
      <p:sp>
        <p:nvSpPr>
          <p:cNvPr id="5" name="四角形: 角を丸くする 4">
            <a:extLst>
              <a:ext uri="{FF2B5EF4-FFF2-40B4-BE49-F238E27FC236}">
                <a16:creationId xmlns:a16="http://schemas.microsoft.com/office/drawing/2014/main" id="{F5F0D5AD-BE76-4588-9EB6-C26F77DD761F}"/>
              </a:ext>
            </a:extLst>
          </p:cNvPr>
          <p:cNvSpPr/>
          <p:nvPr/>
        </p:nvSpPr>
        <p:spPr>
          <a:xfrm>
            <a:off x="164907" y="5356646"/>
            <a:ext cx="3124558" cy="85502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b="1" dirty="0"/>
              <a:t>システム・・・まとまり</a:t>
            </a:r>
          </a:p>
        </p:txBody>
      </p:sp>
      <p:sp>
        <p:nvSpPr>
          <p:cNvPr id="6" name="四角形: 角を丸くする 5">
            <a:extLst>
              <a:ext uri="{FF2B5EF4-FFF2-40B4-BE49-F238E27FC236}">
                <a16:creationId xmlns:a16="http://schemas.microsoft.com/office/drawing/2014/main" id="{A5EF4CE1-87B1-49D3-B206-98C925163B0C}"/>
              </a:ext>
            </a:extLst>
          </p:cNvPr>
          <p:cNvSpPr/>
          <p:nvPr/>
        </p:nvSpPr>
        <p:spPr>
          <a:xfrm>
            <a:off x="3645725" y="4947856"/>
            <a:ext cx="7932865" cy="165868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b="1" dirty="0"/>
              <a:t>家族に何か問題が生じても、その原因を</a:t>
            </a:r>
            <a:r>
              <a:rPr kumimoji="1" lang="en-US" altLang="ja-JP" sz="2000" b="1" dirty="0"/>
              <a:t>1</a:t>
            </a:r>
            <a:r>
              <a:rPr kumimoji="1" lang="ja-JP" altLang="en-US" sz="2000" b="1" dirty="0"/>
              <a:t>つに特定することは非常に困難。</a:t>
            </a:r>
            <a:r>
              <a:rPr kumimoji="1" lang="ja-JP" altLang="en-US" dirty="0"/>
              <a:t>例：子どもの問題行動に対して「親の愛情不足」と、</a:t>
            </a:r>
            <a:r>
              <a:rPr kumimoji="1" lang="ja-JP" altLang="en-US" b="1" dirty="0"/>
              <a:t>原因と結果を直線的に結びつけようとする</a:t>
            </a:r>
            <a:r>
              <a:rPr kumimoji="1" lang="ja-JP" altLang="en-US" b="1" dirty="0">
                <a:solidFill>
                  <a:srgbClr val="00B0F0"/>
                </a:solidFill>
              </a:rPr>
              <a:t>直線的因果律</a:t>
            </a:r>
            <a:r>
              <a:rPr kumimoji="1" lang="ja-JP" altLang="en-US" dirty="0"/>
              <a:t>を用いがち。</a:t>
            </a:r>
            <a:endParaRPr kumimoji="1" lang="en-US" altLang="ja-JP" dirty="0"/>
          </a:p>
          <a:p>
            <a:pPr algn="ctr"/>
            <a:r>
              <a:rPr kumimoji="1" lang="ja-JP" altLang="en-US" dirty="0"/>
              <a:t>実際は複数・複雑な関係の中で問題が生じている</a:t>
            </a:r>
          </a:p>
        </p:txBody>
      </p:sp>
    </p:spTree>
    <p:extLst>
      <p:ext uri="{BB962C8B-B14F-4D97-AF65-F5344CB8AC3E}">
        <p14:creationId xmlns:p14="http://schemas.microsoft.com/office/powerpoint/2010/main" val="42979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1DDC4E-901C-4DD3-A132-2AB46170D4B8}"/>
              </a:ext>
            </a:extLst>
          </p:cNvPr>
          <p:cNvSpPr>
            <a:spLocks noGrp="1"/>
          </p:cNvSpPr>
          <p:nvPr>
            <p:ph type="title"/>
          </p:nvPr>
        </p:nvSpPr>
        <p:spPr>
          <a:xfrm>
            <a:off x="1371600" y="685800"/>
            <a:ext cx="9955530" cy="1485900"/>
          </a:xfrm>
        </p:spPr>
        <p:txBody>
          <a:bodyPr/>
          <a:lstStyle/>
          <a:p>
            <a:r>
              <a:rPr kumimoji="1" lang="ja-JP" altLang="en-US" dirty="0"/>
              <a:t>生態学的システム理論からいえること</a:t>
            </a:r>
          </a:p>
        </p:txBody>
      </p:sp>
      <p:sp>
        <p:nvSpPr>
          <p:cNvPr id="3" name="コンテンツ プレースホルダー 2">
            <a:extLst>
              <a:ext uri="{FF2B5EF4-FFF2-40B4-BE49-F238E27FC236}">
                <a16:creationId xmlns:a16="http://schemas.microsoft.com/office/drawing/2014/main" id="{406220C7-C468-44F7-B85E-5B70FEA8A3DD}"/>
              </a:ext>
            </a:extLst>
          </p:cNvPr>
          <p:cNvSpPr>
            <a:spLocks noGrp="1"/>
          </p:cNvSpPr>
          <p:nvPr>
            <p:ph idx="1"/>
          </p:nvPr>
        </p:nvSpPr>
        <p:spPr>
          <a:xfrm>
            <a:off x="1371600" y="2286000"/>
            <a:ext cx="10115550" cy="3966210"/>
          </a:xfrm>
        </p:spPr>
        <p:txBody>
          <a:bodyPr>
            <a:normAutofit/>
          </a:bodyPr>
          <a:lstStyle/>
          <a:p>
            <a:r>
              <a:rPr kumimoji="1" lang="ja-JP" altLang="en-US" sz="2800" dirty="0"/>
              <a:t>特定の発達過程は、その人物の周囲にいる親、友達、園、学校、職場、文化などから受ける影響の結果</a:t>
            </a:r>
            <a:endParaRPr kumimoji="1" lang="en-US" altLang="ja-JP" sz="2800" dirty="0"/>
          </a:p>
          <a:p>
            <a:pPr marL="0" indent="0">
              <a:buNone/>
            </a:pPr>
            <a:endParaRPr kumimoji="1" lang="ja-JP" altLang="en-US" sz="2800" dirty="0"/>
          </a:p>
        </p:txBody>
      </p:sp>
      <p:sp>
        <p:nvSpPr>
          <p:cNvPr id="4" name="フッター プレースホルダー 3">
            <a:extLst>
              <a:ext uri="{FF2B5EF4-FFF2-40B4-BE49-F238E27FC236}">
                <a16:creationId xmlns:a16="http://schemas.microsoft.com/office/drawing/2014/main" id="{63911BCC-A399-40E5-B6A9-9BAFD1F7BA04}"/>
              </a:ext>
            </a:extLst>
          </p:cNvPr>
          <p:cNvSpPr>
            <a:spLocks noGrp="1"/>
          </p:cNvSpPr>
          <p:nvPr>
            <p:ph type="ftr" sz="quarter" idx="11"/>
          </p:nvPr>
        </p:nvSpPr>
        <p:spPr/>
        <p:txBody>
          <a:bodyPr/>
          <a:lstStyle/>
          <a:p>
            <a:r>
              <a:rPr lang="ja-JP" altLang="en-US"/>
              <a:t>岐阜県乳幼児教育・保育セミナー＠大西　薫</a:t>
            </a:r>
            <a:endParaRPr lang="en-US" dirty="0"/>
          </a:p>
        </p:txBody>
      </p:sp>
      <p:sp>
        <p:nvSpPr>
          <p:cNvPr id="5" name="スライド番号プレースホルダー 4">
            <a:extLst>
              <a:ext uri="{FF2B5EF4-FFF2-40B4-BE49-F238E27FC236}">
                <a16:creationId xmlns:a16="http://schemas.microsoft.com/office/drawing/2014/main" id="{52E541FB-C451-4932-84C8-532B10A111E0}"/>
              </a:ext>
            </a:extLst>
          </p:cNvPr>
          <p:cNvSpPr>
            <a:spLocks noGrp="1"/>
          </p:cNvSpPr>
          <p:nvPr>
            <p:ph type="sldNum" sz="quarter" idx="12"/>
          </p:nvPr>
        </p:nvSpPr>
        <p:spPr/>
        <p:txBody>
          <a:bodyPr/>
          <a:lstStyle/>
          <a:p>
            <a:fld id="{69E57DC2-970A-4B3E-BB1C-7A09969E49DF}" type="slidenum">
              <a:rPr lang="en-US" smtClean="0"/>
              <a:t>49</a:t>
            </a:fld>
            <a:endParaRPr lang="en-US" dirty="0"/>
          </a:p>
        </p:txBody>
      </p:sp>
      <p:sp>
        <p:nvSpPr>
          <p:cNvPr id="6" name="四角形: 角を丸くする 5">
            <a:extLst>
              <a:ext uri="{FF2B5EF4-FFF2-40B4-BE49-F238E27FC236}">
                <a16:creationId xmlns:a16="http://schemas.microsoft.com/office/drawing/2014/main" id="{86F48BFA-1822-435A-B8B7-E014848CFB8C}"/>
              </a:ext>
            </a:extLst>
          </p:cNvPr>
          <p:cNvSpPr/>
          <p:nvPr/>
        </p:nvSpPr>
        <p:spPr>
          <a:xfrm>
            <a:off x="1600201" y="3557445"/>
            <a:ext cx="10115550" cy="1928955"/>
          </a:xfrm>
          <a:prstGeom prst="roundRect">
            <a:avLst/>
          </a:prstGeom>
          <a:gradFill rotWithShape="1">
            <a:gsLst>
              <a:gs pos="0">
                <a:srgbClr val="F8B323">
                  <a:tint val="67000"/>
                  <a:satMod val="105000"/>
                  <a:lumMod val="110000"/>
                </a:srgbClr>
              </a:gs>
              <a:gs pos="50000">
                <a:srgbClr val="F8B323">
                  <a:tint val="73000"/>
                  <a:satMod val="103000"/>
                  <a:lumMod val="105000"/>
                </a:srgbClr>
              </a:gs>
              <a:gs pos="100000">
                <a:srgbClr val="F8B323">
                  <a:tint val="81000"/>
                  <a:satMod val="109000"/>
                  <a:lumMod val="105000"/>
                </a:srgbClr>
              </a:gs>
            </a:gsLst>
            <a:lin ang="5400000" scaled="0"/>
          </a:gradFill>
          <a:ln w="6350" cap="flat" cmpd="sng" algn="in">
            <a:solidFill>
              <a:srgbClr val="F8B3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Gill Sans MT" panose="020B0502020104020203"/>
                <a:ea typeface="メイリオ" panose="020B0604030504040204" pitchFamily="50" charset="-128"/>
                <a:cs typeface="+mn-cs"/>
              </a:rPr>
              <a:t>子どもの発達には、子どもそのものの影響のみではなく、</a:t>
            </a:r>
            <a:endParaRPr kumimoji="1" lang="en-US" altLang="ja-JP" sz="2400" b="0" i="0" u="none" strike="noStrike" kern="0" cap="none" spc="0" normalizeH="0" baseline="0" noProof="0" dirty="0">
              <a:ln>
                <a:noFill/>
              </a:ln>
              <a:solidFill>
                <a:prstClr val="black"/>
              </a:solidFill>
              <a:effectLst/>
              <a:uLnTx/>
              <a:uFillTx/>
              <a:latin typeface="Gill Sans MT" panose="020B0502020104020203"/>
              <a:ea typeface="メイリオ"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Gill Sans MT" panose="020B0502020104020203"/>
                <a:ea typeface="メイリオ" panose="020B0604030504040204" pitchFamily="50" charset="-128"/>
                <a:cs typeface="+mn-cs"/>
              </a:rPr>
              <a:t>その子の置かれている環境も大切</a:t>
            </a:r>
            <a:endParaRPr kumimoji="1" lang="en-US" altLang="ja-JP" sz="2400" b="0" i="0" u="none" strike="noStrike" kern="0" cap="none" spc="0" normalizeH="0" baseline="0" noProof="0" dirty="0">
              <a:ln>
                <a:noFill/>
              </a:ln>
              <a:solidFill>
                <a:prstClr val="black"/>
              </a:solidFill>
              <a:effectLst/>
              <a:uLnTx/>
              <a:uFillTx/>
              <a:latin typeface="Gill Sans MT" panose="020B0502020104020203"/>
              <a:ea typeface="メイリオ"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b="1" i="0" u="none" strike="noStrike" kern="0" cap="none" spc="0" normalizeH="0" baseline="0" noProof="0" dirty="0">
                <a:ln>
                  <a:noFill/>
                </a:ln>
                <a:solidFill>
                  <a:prstClr val="black"/>
                </a:solidFill>
                <a:effectLst/>
                <a:uLnTx/>
                <a:uFillTx/>
                <a:latin typeface="Gill Sans MT" panose="020B0502020104020203"/>
                <a:ea typeface="メイリオ" panose="020B0604030504040204" pitchFamily="50" charset="-128"/>
                <a:cs typeface="+mn-cs"/>
              </a:rPr>
              <a:t>☞子どもの家族や地域のコミュニティーへの関与の大切さ</a:t>
            </a:r>
            <a:endParaRPr kumimoji="1" lang="en-US" altLang="ja-JP" sz="2800" b="1" i="0" u="none" strike="noStrike" kern="0" cap="none" spc="0" normalizeH="0" baseline="0" noProof="0" dirty="0">
              <a:ln>
                <a:noFill/>
              </a:ln>
              <a:solidFill>
                <a:prstClr val="black"/>
              </a:solidFill>
              <a:effectLst/>
              <a:uLnTx/>
              <a:uFillTx/>
              <a:latin typeface="Gill Sans MT" panose="020B0502020104020203"/>
              <a:ea typeface="メイリオ"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800" b="1" i="0" u="none" strike="noStrike" kern="0" cap="none" spc="0" normalizeH="0" baseline="0" noProof="0" dirty="0">
                <a:ln>
                  <a:noFill/>
                </a:ln>
                <a:solidFill>
                  <a:prstClr val="black"/>
                </a:solidFill>
                <a:effectLst/>
                <a:uLnTx/>
                <a:uFillTx/>
                <a:latin typeface="Gill Sans MT" panose="020B0502020104020203"/>
                <a:ea typeface="メイリオ" panose="020B0604030504040204" pitchFamily="50" charset="-128"/>
                <a:cs typeface="+mn-cs"/>
              </a:rPr>
              <a:t>☞家族へのサポート親教育</a:t>
            </a:r>
          </a:p>
        </p:txBody>
      </p:sp>
    </p:spTree>
    <p:extLst>
      <p:ext uri="{BB962C8B-B14F-4D97-AF65-F5344CB8AC3E}">
        <p14:creationId xmlns:p14="http://schemas.microsoft.com/office/powerpoint/2010/main" val="295561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2EC988D-0AC7-4E12-B5E2-B3AACB3A070D}"/>
              </a:ext>
            </a:extLst>
          </p:cNvPr>
          <p:cNvSpPr>
            <a:spLocks noGrp="1"/>
          </p:cNvSpPr>
          <p:nvPr>
            <p:ph idx="1"/>
          </p:nvPr>
        </p:nvSpPr>
        <p:spPr>
          <a:xfrm>
            <a:off x="1371600" y="568171"/>
            <a:ext cx="9601200" cy="5894773"/>
          </a:xfrm>
        </p:spPr>
        <p:txBody>
          <a:bodyPr/>
          <a:lstStyle/>
          <a:p>
            <a:pPr marL="0" indent="0">
              <a:buNone/>
            </a:pPr>
            <a:r>
              <a:rPr lang="ja-JP" altLang="en-US" dirty="0"/>
              <a:t>続き</a:t>
            </a:r>
            <a:endParaRPr lang="en-US" altLang="ja-JP" dirty="0"/>
          </a:p>
          <a:p>
            <a:r>
              <a:rPr lang="ja-JP" altLang="en-US" sz="2400" dirty="0"/>
              <a:t>喘息の原因について、どの年齢においても原因について上手く説明することができなかった</a:t>
            </a:r>
            <a:endParaRPr lang="en-US" altLang="ja-JP" sz="2400" dirty="0"/>
          </a:p>
          <a:p>
            <a:pPr marL="0" indent="0">
              <a:buNone/>
            </a:pPr>
            <a:r>
              <a:rPr lang="ja-JP" altLang="en-US" sz="2400" dirty="0"/>
              <a:t>　　☞</a:t>
            </a:r>
            <a:r>
              <a:rPr lang="ja-JP" altLang="en-US" sz="2400" b="1" dirty="0"/>
              <a:t>同じように咳をする「風邪」と「喘息」の区別は、小学生頃までは難しい</a:t>
            </a:r>
            <a:endParaRPr lang="en-US" altLang="ja-JP" sz="2400" b="1" dirty="0"/>
          </a:p>
          <a:p>
            <a:r>
              <a:rPr lang="ja-JP" altLang="en-US" sz="2400" dirty="0"/>
              <a:t>ばい菌が身体の内部に入っても、すぐに病気が発症するのではなく、潜伏期間があることはまだ幼児には理解されておらず、「</a:t>
            </a:r>
            <a:r>
              <a:rPr lang="ja-JP" altLang="en-US" sz="2400" b="1" dirty="0"/>
              <a:t>すぐに病気になる</a:t>
            </a:r>
            <a:r>
              <a:rPr lang="ja-JP" altLang="en-US" sz="2400" dirty="0"/>
              <a:t>」と考える傾向がある</a:t>
            </a:r>
            <a:endParaRPr lang="en-US" altLang="ja-JP" sz="2400" dirty="0"/>
          </a:p>
          <a:p>
            <a:pPr marL="0" indent="0">
              <a:buNone/>
            </a:pPr>
            <a:r>
              <a:rPr lang="ja-JP" altLang="en-US" sz="2400" dirty="0"/>
              <a:t>　　☞</a:t>
            </a:r>
            <a:r>
              <a:rPr lang="ja-JP" altLang="en-US" sz="2400" b="1" dirty="0"/>
              <a:t>小学生や大人でも潜伏期間にウイルスが身体内部で増殖するという正確なメカニズムを理解している人は少ない</a:t>
            </a:r>
            <a:endParaRPr lang="en-US" altLang="ja-JP" sz="2400" b="1" dirty="0"/>
          </a:p>
          <a:p>
            <a:pPr marL="0" indent="0">
              <a:buNone/>
            </a:pPr>
            <a:endParaRPr kumimoji="1" lang="ja-JP" altLang="en-US" dirty="0"/>
          </a:p>
        </p:txBody>
      </p:sp>
      <p:sp>
        <p:nvSpPr>
          <p:cNvPr id="5" name="四角形: 角を丸くする 4">
            <a:extLst>
              <a:ext uri="{FF2B5EF4-FFF2-40B4-BE49-F238E27FC236}">
                <a16:creationId xmlns:a16="http://schemas.microsoft.com/office/drawing/2014/main" id="{54205925-C5DA-4B6A-B3D2-E880DD1B0A26}"/>
              </a:ext>
            </a:extLst>
          </p:cNvPr>
          <p:cNvSpPr/>
          <p:nvPr/>
        </p:nvSpPr>
        <p:spPr>
          <a:xfrm>
            <a:off x="1371600" y="5423053"/>
            <a:ext cx="9898602" cy="56206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1600" dirty="0"/>
              <a:t>Myant, K.A.,&amp; Williams, J. M.(2005) Children’s Concepts of Health and Illness: Understanding of Contagious Illnesses, Noncontagious Illnesses and Injuries. </a:t>
            </a:r>
            <a:r>
              <a:rPr kumimoji="1" lang="en-US" altLang="ja-JP" sz="1600" i="1" dirty="0"/>
              <a:t>Journal of Health Psychology</a:t>
            </a:r>
            <a:r>
              <a:rPr kumimoji="1" lang="en-US" altLang="ja-JP" sz="1600" dirty="0"/>
              <a:t>, 10(6), 805-819</a:t>
            </a:r>
            <a:r>
              <a:rPr kumimoji="1" lang="en-US" altLang="ja-JP" dirty="0"/>
              <a:t>.</a:t>
            </a:r>
          </a:p>
        </p:txBody>
      </p:sp>
      <p:sp>
        <p:nvSpPr>
          <p:cNvPr id="2" name="スライド番号プレースホルダー 1">
            <a:extLst>
              <a:ext uri="{FF2B5EF4-FFF2-40B4-BE49-F238E27FC236}">
                <a16:creationId xmlns:a16="http://schemas.microsoft.com/office/drawing/2014/main" id="{E43756AC-A565-4C55-B369-1CFA070D37E7}"/>
              </a:ext>
            </a:extLst>
          </p:cNvPr>
          <p:cNvSpPr>
            <a:spLocks noGrp="1"/>
          </p:cNvSpPr>
          <p:nvPr>
            <p:ph type="sldNum" sz="quarter" idx="12"/>
          </p:nvPr>
        </p:nvSpPr>
        <p:spPr/>
        <p:txBody>
          <a:bodyPr/>
          <a:lstStyle/>
          <a:p>
            <a:fld id="{69E57DC2-970A-4B3E-BB1C-7A09969E49DF}" type="slidenum">
              <a:rPr lang="en-US" smtClean="0"/>
              <a:t>5</a:t>
            </a:fld>
            <a:endParaRPr lang="en-US" dirty="0"/>
          </a:p>
        </p:txBody>
      </p:sp>
      <p:sp>
        <p:nvSpPr>
          <p:cNvPr id="6" name="フッター プレースホルダー 5">
            <a:extLst>
              <a:ext uri="{FF2B5EF4-FFF2-40B4-BE49-F238E27FC236}">
                <a16:creationId xmlns:a16="http://schemas.microsoft.com/office/drawing/2014/main" id="{B1171445-999E-4770-B443-4DFC32C68216}"/>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38094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0105F-7777-4859-AAD0-80662269B972}"/>
              </a:ext>
            </a:extLst>
          </p:cNvPr>
          <p:cNvSpPr>
            <a:spLocks noGrp="1"/>
          </p:cNvSpPr>
          <p:nvPr>
            <p:ph type="title"/>
          </p:nvPr>
        </p:nvSpPr>
        <p:spPr>
          <a:xfrm>
            <a:off x="1074420" y="434340"/>
            <a:ext cx="9601200" cy="1485900"/>
          </a:xfrm>
        </p:spPr>
        <p:txBody>
          <a:bodyPr>
            <a:normAutofit/>
          </a:bodyPr>
          <a:lstStyle/>
          <a:p>
            <a:r>
              <a:rPr kumimoji="1" lang="ja-JP" altLang="en-US" dirty="0"/>
              <a:t>子どもは</a:t>
            </a:r>
            <a:r>
              <a:rPr lang="ja-JP" altLang="en-US" dirty="0"/>
              <a:t>メディア</a:t>
            </a:r>
            <a:r>
              <a:rPr kumimoji="1" lang="ja-JP" altLang="en-US" dirty="0"/>
              <a:t>利用を自己管理できるのか？</a:t>
            </a:r>
          </a:p>
        </p:txBody>
      </p:sp>
      <p:sp>
        <p:nvSpPr>
          <p:cNvPr id="3" name="コンテンツ プレースホルダー 2">
            <a:extLst>
              <a:ext uri="{FF2B5EF4-FFF2-40B4-BE49-F238E27FC236}">
                <a16:creationId xmlns:a16="http://schemas.microsoft.com/office/drawing/2014/main" id="{5598B63B-2E76-4252-84AC-CA3099F5483D}"/>
              </a:ext>
            </a:extLst>
          </p:cNvPr>
          <p:cNvSpPr>
            <a:spLocks noGrp="1"/>
          </p:cNvSpPr>
          <p:nvPr>
            <p:ph sz="quarter" idx="1"/>
          </p:nvPr>
        </p:nvSpPr>
        <p:spPr>
          <a:xfrm>
            <a:off x="1347273" y="1920240"/>
            <a:ext cx="8305800" cy="4937760"/>
          </a:xfrm>
        </p:spPr>
        <p:txBody>
          <a:bodyPr/>
          <a:lstStyle/>
          <a:p>
            <a:r>
              <a:rPr lang="ja-JP" altLang="en-US" sz="2800" dirty="0"/>
              <a:t>現代は，子どもが生まれる前から，</a:t>
            </a:r>
            <a:r>
              <a:rPr kumimoji="1" lang="ja-JP" altLang="en-US" sz="2800" dirty="0"/>
              <a:t>メディアによって複雑に入り組んだ社会システムができあがっている。</a:t>
            </a:r>
            <a:endParaRPr kumimoji="1" lang="en-US" altLang="ja-JP" sz="2800" dirty="0"/>
          </a:p>
          <a:p>
            <a:pPr marL="0" indent="0">
              <a:buNone/>
            </a:pPr>
            <a:r>
              <a:rPr kumimoji="1" lang="ja-JP" altLang="en-US" dirty="0"/>
              <a:t>☞</a:t>
            </a:r>
            <a:r>
              <a:rPr kumimoji="1" lang="ja-JP" altLang="en-US" sz="2400" dirty="0"/>
              <a:t>子どもは，この世界に産み落とされ，この世界から圧倒的な影響を受ける存在</a:t>
            </a:r>
            <a:endParaRPr lang="en-US" altLang="ja-JP" dirty="0"/>
          </a:p>
          <a:p>
            <a:pPr marL="541338" indent="-541338">
              <a:buNone/>
            </a:pPr>
            <a:r>
              <a:rPr kumimoji="1" lang="ja-JP" altLang="en-US" dirty="0"/>
              <a:t>　</a:t>
            </a:r>
            <a:r>
              <a:rPr kumimoji="1" lang="ja-JP" altLang="en-US" sz="2400" dirty="0"/>
              <a:t>⇔刺激の多い，興味を引く対象物（メディア）に夢中に</a:t>
            </a:r>
            <a:endParaRPr kumimoji="1" lang="en-US" altLang="ja-JP" sz="2400" dirty="0"/>
          </a:p>
          <a:p>
            <a:pPr marL="0" indent="0">
              <a:buNone/>
            </a:pPr>
            <a:r>
              <a:rPr lang="ja-JP" altLang="en-US" dirty="0"/>
              <a:t>　　</a:t>
            </a:r>
            <a:endParaRPr kumimoji="1" lang="ja-JP" altLang="en-US" dirty="0"/>
          </a:p>
        </p:txBody>
      </p:sp>
      <p:sp>
        <p:nvSpPr>
          <p:cNvPr id="5" name="正方形/長方形 4">
            <a:extLst>
              <a:ext uri="{FF2B5EF4-FFF2-40B4-BE49-F238E27FC236}">
                <a16:creationId xmlns:a16="http://schemas.microsoft.com/office/drawing/2014/main" id="{21887569-70C0-4797-B4B0-DBDD20C2D619}"/>
              </a:ext>
            </a:extLst>
          </p:cNvPr>
          <p:cNvSpPr/>
          <p:nvPr/>
        </p:nvSpPr>
        <p:spPr>
          <a:xfrm>
            <a:off x="1440180" y="4770598"/>
            <a:ext cx="501777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sz="2800" dirty="0"/>
              <a:t>どうやって，メディアへの好奇心を抑えて，</a:t>
            </a:r>
            <a:r>
              <a:rPr lang="ja-JP" altLang="en-US" sz="2800" b="1" dirty="0">
                <a:solidFill>
                  <a:srgbClr val="FF0000"/>
                </a:solidFill>
              </a:rPr>
              <a:t>発達に必要な活動を選択</a:t>
            </a:r>
            <a:r>
              <a:rPr lang="ja-JP" altLang="en-US" sz="2800" dirty="0"/>
              <a:t>するのか？</a:t>
            </a:r>
            <a:endParaRPr lang="en-US" altLang="ja-JP" sz="2800" dirty="0"/>
          </a:p>
        </p:txBody>
      </p:sp>
      <p:sp>
        <p:nvSpPr>
          <p:cNvPr id="6" name="正方形/長方形 5">
            <a:extLst>
              <a:ext uri="{FF2B5EF4-FFF2-40B4-BE49-F238E27FC236}">
                <a16:creationId xmlns:a16="http://schemas.microsoft.com/office/drawing/2014/main" id="{9DF841AD-2CD4-498A-8EFB-3434B4C0B88A}"/>
              </a:ext>
            </a:extLst>
          </p:cNvPr>
          <p:cNvSpPr/>
          <p:nvPr/>
        </p:nvSpPr>
        <p:spPr>
          <a:xfrm>
            <a:off x="6960096" y="4770598"/>
            <a:ext cx="461849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2000" dirty="0"/>
              <a:t>・</a:t>
            </a:r>
            <a:r>
              <a:rPr lang="ja-JP" altLang="en-US" sz="2400" b="1" dirty="0"/>
              <a:t>対人的コミュニケーション</a:t>
            </a:r>
            <a:endParaRPr lang="en-US" altLang="ja-JP" sz="2400" b="1" dirty="0"/>
          </a:p>
          <a:p>
            <a:r>
              <a:rPr lang="ja-JP" altLang="en-US" sz="2400" b="1" dirty="0"/>
              <a:t>・手先・体全体を使った遊び</a:t>
            </a:r>
            <a:endParaRPr lang="en-US" altLang="ja-JP" sz="2400" b="1" dirty="0"/>
          </a:p>
          <a:p>
            <a:r>
              <a:rPr lang="ja-JP" altLang="en-US" sz="2400" b="1" dirty="0"/>
              <a:t>・絵本</a:t>
            </a:r>
            <a:endParaRPr lang="en-US" altLang="ja-JP" sz="2400" b="1" dirty="0"/>
          </a:p>
          <a:p>
            <a:r>
              <a:rPr lang="ja-JP" altLang="en-US" sz="2400" b="1" dirty="0"/>
              <a:t>・外遊び</a:t>
            </a:r>
          </a:p>
        </p:txBody>
      </p:sp>
      <p:pic>
        <p:nvPicPr>
          <p:cNvPr id="9218" name="Picture 2" descr="ãèµ¤ã¡ãããã¹ãããã®ç»åæ¤ç´¢çµæ">
            <a:extLst>
              <a:ext uri="{FF2B5EF4-FFF2-40B4-BE49-F238E27FC236}">
                <a16:creationId xmlns:a16="http://schemas.microsoft.com/office/drawing/2014/main" id="{72C9A18D-F4A1-4B2F-AB2C-91B9E4A60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925" y="1477840"/>
            <a:ext cx="2093750" cy="2047632"/>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6">
            <a:extLst>
              <a:ext uri="{FF2B5EF4-FFF2-40B4-BE49-F238E27FC236}">
                <a16:creationId xmlns:a16="http://schemas.microsoft.com/office/drawing/2014/main" id="{B2C3A35F-F69D-41BA-8987-6D7FE2844696}"/>
              </a:ext>
            </a:extLst>
          </p:cNvPr>
          <p:cNvSpPr>
            <a:spLocks noGrp="1"/>
          </p:cNvSpPr>
          <p:nvPr>
            <p:ph type="sldNum" sz="quarter" idx="12"/>
          </p:nvPr>
        </p:nvSpPr>
        <p:spPr/>
        <p:txBody>
          <a:bodyPr/>
          <a:lstStyle/>
          <a:p>
            <a:fld id="{B7F601C4-0244-4731-9561-3B36250AA4D3}" type="slidenum">
              <a:rPr kumimoji="1" lang="ja-JP" altLang="en-US" smtClean="0"/>
              <a:pPr/>
              <a:t>50</a:t>
            </a:fld>
            <a:endParaRPr kumimoji="1" lang="ja-JP" altLang="en-US"/>
          </a:p>
        </p:txBody>
      </p:sp>
      <p:sp>
        <p:nvSpPr>
          <p:cNvPr id="4" name="フッター プレースホルダー 3">
            <a:extLst>
              <a:ext uri="{FF2B5EF4-FFF2-40B4-BE49-F238E27FC236}">
                <a16:creationId xmlns:a16="http://schemas.microsoft.com/office/drawing/2014/main" id="{1AF2FCB6-DBCC-47CF-AAC4-032B1B19FC7F}"/>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3533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D7E919-377C-43D9-93FD-45BC1922B85A}"/>
              </a:ext>
            </a:extLst>
          </p:cNvPr>
          <p:cNvSpPr>
            <a:spLocks noGrp="1"/>
          </p:cNvSpPr>
          <p:nvPr>
            <p:ph type="title"/>
          </p:nvPr>
        </p:nvSpPr>
        <p:spPr>
          <a:xfrm>
            <a:off x="5515352" y="246363"/>
            <a:ext cx="6188968" cy="990600"/>
          </a:xfrm>
        </p:spPr>
        <p:txBody>
          <a:bodyPr>
            <a:normAutofit fontScale="90000"/>
          </a:bodyPr>
          <a:lstStyle/>
          <a:p>
            <a:r>
              <a:rPr lang="ja-JP" altLang="en-US" dirty="0"/>
              <a:t>実は，大人だってこの力に抗うことは難しい</a:t>
            </a:r>
            <a:endParaRPr kumimoji="1" lang="ja-JP" altLang="en-US" dirty="0"/>
          </a:p>
        </p:txBody>
      </p:sp>
      <p:sp>
        <p:nvSpPr>
          <p:cNvPr id="3" name="コンテンツ プレースホルダー 2">
            <a:extLst>
              <a:ext uri="{FF2B5EF4-FFF2-40B4-BE49-F238E27FC236}">
                <a16:creationId xmlns:a16="http://schemas.microsoft.com/office/drawing/2014/main" id="{54BB7B2F-2085-4AEF-AE8A-6A15FF19B14A}"/>
              </a:ext>
            </a:extLst>
          </p:cNvPr>
          <p:cNvSpPr>
            <a:spLocks noGrp="1"/>
          </p:cNvSpPr>
          <p:nvPr>
            <p:ph sz="quarter" idx="1"/>
          </p:nvPr>
        </p:nvSpPr>
        <p:spPr>
          <a:xfrm>
            <a:off x="5156608" y="1677790"/>
            <a:ext cx="6456272" cy="4517270"/>
          </a:xfrm>
          <a:noFill/>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0" indent="0">
              <a:buNone/>
            </a:pPr>
            <a:endParaRPr lang="en-US" altLang="ja-JP" dirty="0"/>
          </a:p>
          <a:p>
            <a:pPr marL="0" indent="0">
              <a:buNone/>
            </a:pPr>
            <a:r>
              <a:rPr lang="ja-JP" altLang="en-US" sz="2600" b="1" dirty="0"/>
              <a:t>①</a:t>
            </a:r>
            <a:r>
              <a:rPr lang="ja-JP" altLang="en-US" sz="2600" b="1" dirty="0">
                <a:solidFill>
                  <a:srgbClr val="FF0000"/>
                </a:solidFill>
              </a:rPr>
              <a:t>２歳までのテレビ・ビデオ視聴は控えましょう</a:t>
            </a:r>
            <a:r>
              <a:rPr lang="ja-JP" altLang="en-US" sz="2600" b="1" dirty="0"/>
              <a:t>。</a:t>
            </a:r>
          </a:p>
          <a:p>
            <a:pPr marL="0" indent="0">
              <a:buNone/>
            </a:pPr>
            <a:r>
              <a:rPr lang="ja-JP" altLang="en-US" sz="2600" b="1" dirty="0"/>
              <a:t>②授乳中，</a:t>
            </a:r>
            <a:r>
              <a:rPr lang="ja-JP" altLang="en-US" sz="2600" b="1" dirty="0">
                <a:solidFill>
                  <a:srgbClr val="FF0000"/>
                </a:solidFill>
              </a:rPr>
              <a:t>食事中のテレビ・ビデオの視聴は止めましょう</a:t>
            </a:r>
            <a:r>
              <a:rPr lang="ja-JP" altLang="en-US" sz="2600" b="1" dirty="0"/>
              <a:t>。</a:t>
            </a:r>
          </a:p>
          <a:p>
            <a:pPr marL="0" indent="0">
              <a:buNone/>
            </a:pPr>
            <a:r>
              <a:rPr lang="ja-JP" altLang="en-US" sz="2600" b="1" dirty="0"/>
              <a:t>③すべてのメディアへ接触する総時間を制限することが重要です。</a:t>
            </a:r>
            <a:r>
              <a:rPr lang="ja-JP" altLang="en-US" sz="2600" b="1" dirty="0">
                <a:solidFill>
                  <a:srgbClr val="FF0000"/>
                </a:solidFill>
              </a:rPr>
              <a:t>１日２時間まで</a:t>
            </a:r>
            <a:r>
              <a:rPr lang="ja-JP" altLang="en-US" sz="2600" b="1" dirty="0"/>
              <a:t>を目安と考えます。</a:t>
            </a:r>
          </a:p>
          <a:p>
            <a:pPr marL="0" indent="0">
              <a:buNone/>
            </a:pPr>
            <a:r>
              <a:rPr lang="ja-JP" altLang="en-US" sz="2600" b="1" dirty="0"/>
              <a:t>④子ども部屋にはテレビ，ビデオ，パーソナルコンピューターを置かないようにしましょう。</a:t>
            </a:r>
          </a:p>
          <a:p>
            <a:pPr marL="0" indent="0">
              <a:buNone/>
            </a:pPr>
            <a:r>
              <a:rPr lang="ja-JP" altLang="en-US" sz="2600" b="1" dirty="0"/>
              <a:t>⑤保護者と子どもで，</a:t>
            </a:r>
            <a:r>
              <a:rPr lang="ja-JP" altLang="en-US" sz="2600" b="1" dirty="0">
                <a:solidFill>
                  <a:srgbClr val="FF0000"/>
                </a:solidFill>
              </a:rPr>
              <a:t>メディアを上手に利用するルール</a:t>
            </a:r>
            <a:r>
              <a:rPr lang="ja-JP" altLang="en-US" sz="2600" b="1" dirty="0"/>
              <a:t>をつくりましょう。</a:t>
            </a:r>
          </a:p>
          <a:p>
            <a:pPr marL="0" indent="0">
              <a:buNone/>
            </a:pPr>
            <a:endParaRPr lang="en-US" altLang="ja-JP" sz="2200" dirty="0"/>
          </a:p>
          <a:p>
            <a:pPr marL="0" indent="0">
              <a:buNone/>
            </a:pPr>
            <a:r>
              <a:rPr lang="ja-JP" altLang="en-US" sz="1700" dirty="0"/>
              <a:t>（</a:t>
            </a:r>
            <a:r>
              <a:rPr lang="en-US" altLang="ja-JP" sz="1700" dirty="0"/>
              <a:t>2014</a:t>
            </a:r>
            <a:r>
              <a:rPr lang="ja-JP" altLang="en-US" sz="1700" dirty="0"/>
              <a:t>年，日本小児科医会 子どもとメディア対策委員会）</a:t>
            </a:r>
            <a:endParaRPr kumimoji="1" lang="ja-JP" altLang="en-US" sz="1700" dirty="0"/>
          </a:p>
        </p:txBody>
      </p:sp>
      <p:pic>
        <p:nvPicPr>
          <p:cNvPr id="4" name="図 3">
            <a:extLst>
              <a:ext uri="{FF2B5EF4-FFF2-40B4-BE49-F238E27FC236}">
                <a16:creationId xmlns:a16="http://schemas.microsoft.com/office/drawing/2014/main" id="{8ABE4239-C9DA-4FE8-BFF5-E03B763EEAED}"/>
              </a:ext>
            </a:extLst>
          </p:cNvPr>
          <p:cNvPicPr>
            <a:picLocks noChangeAspect="1"/>
          </p:cNvPicPr>
          <p:nvPr/>
        </p:nvPicPr>
        <p:blipFill>
          <a:blip r:embed="rId2"/>
          <a:stretch>
            <a:fillRect/>
          </a:stretch>
        </p:blipFill>
        <p:spPr>
          <a:xfrm>
            <a:off x="202754" y="97477"/>
            <a:ext cx="4608512" cy="6663046"/>
          </a:xfrm>
          <a:prstGeom prst="rect">
            <a:avLst/>
          </a:prstGeom>
        </p:spPr>
      </p:pic>
      <p:sp>
        <p:nvSpPr>
          <p:cNvPr id="5" name="正方形/長方形 4">
            <a:extLst>
              <a:ext uri="{FF2B5EF4-FFF2-40B4-BE49-F238E27FC236}">
                <a16:creationId xmlns:a16="http://schemas.microsoft.com/office/drawing/2014/main" id="{E7292D71-E9F2-4644-9F8F-C8F569710AB8}"/>
              </a:ext>
            </a:extLst>
          </p:cNvPr>
          <p:cNvSpPr/>
          <p:nvPr/>
        </p:nvSpPr>
        <p:spPr>
          <a:xfrm>
            <a:off x="5156608" y="1419464"/>
            <a:ext cx="6456272" cy="369332"/>
          </a:xfrm>
          <a:prstGeom prst="rect">
            <a:avLst/>
          </a:prstGeom>
          <a:solidFill>
            <a:srgbClr val="0070C0"/>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ja-JP" altLang="en-US" b="1" dirty="0">
                <a:latin typeface="RyuminPro-Light"/>
              </a:rPr>
              <a:t>子どもとメディア</a:t>
            </a:r>
            <a:r>
              <a:rPr lang="en-US" altLang="ja-JP" b="1" dirty="0">
                <a:latin typeface="RyuminPro-Light"/>
              </a:rPr>
              <a:t>﹂</a:t>
            </a:r>
            <a:r>
              <a:rPr lang="ja-JP" altLang="en-US" b="1" dirty="0">
                <a:latin typeface="RyuminPro-Light"/>
              </a:rPr>
              <a:t>の問題に対する提言</a:t>
            </a:r>
            <a:endParaRPr lang="ja-JP" altLang="en-US" b="1" dirty="0"/>
          </a:p>
        </p:txBody>
      </p:sp>
      <p:sp>
        <p:nvSpPr>
          <p:cNvPr id="6" name="スライド番号プレースホルダー 5">
            <a:extLst>
              <a:ext uri="{FF2B5EF4-FFF2-40B4-BE49-F238E27FC236}">
                <a16:creationId xmlns:a16="http://schemas.microsoft.com/office/drawing/2014/main" id="{67A70DA6-03F4-4DB9-92EB-2CAB87D604A8}"/>
              </a:ext>
            </a:extLst>
          </p:cNvPr>
          <p:cNvSpPr>
            <a:spLocks noGrp="1"/>
          </p:cNvSpPr>
          <p:nvPr>
            <p:ph type="sldNum" sz="quarter" idx="12"/>
          </p:nvPr>
        </p:nvSpPr>
        <p:spPr/>
        <p:txBody>
          <a:bodyPr/>
          <a:lstStyle/>
          <a:p>
            <a:fld id="{B7F601C4-0244-4731-9561-3B36250AA4D3}" type="slidenum">
              <a:rPr kumimoji="1" lang="ja-JP" altLang="en-US" smtClean="0"/>
              <a:pPr/>
              <a:t>51</a:t>
            </a:fld>
            <a:endParaRPr kumimoji="1" lang="ja-JP" altLang="en-US"/>
          </a:p>
        </p:txBody>
      </p:sp>
      <p:sp>
        <p:nvSpPr>
          <p:cNvPr id="7" name="フッター プレースホルダー 6">
            <a:extLst>
              <a:ext uri="{FF2B5EF4-FFF2-40B4-BE49-F238E27FC236}">
                <a16:creationId xmlns:a16="http://schemas.microsoft.com/office/drawing/2014/main" id="{CB983F33-BC53-49B9-82CB-13204FCC8693}"/>
              </a:ext>
            </a:extLst>
          </p:cNvPr>
          <p:cNvSpPr>
            <a:spLocks noGrp="1"/>
          </p:cNvSpPr>
          <p:nvPr>
            <p:ph type="ftr" sz="quarter" idx="11"/>
          </p:nvPr>
        </p:nvSpPr>
        <p:spPr>
          <a:xfrm>
            <a:off x="4788198" y="6413243"/>
            <a:ext cx="6280830" cy="404614"/>
          </a:xfrm>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3294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FDEF8F-3C57-4F5B-8E73-9710050019FE}"/>
              </a:ext>
            </a:extLst>
          </p:cNvPr>
          <p:cNvSpPr>
            <a:spLocks noGrp="1"/>
          </p:cNvSpPr>
          <p:nvPr>
            <p:ph type="title"/>
          </p:nvPr>
        </p:nvSpPr>
        <p:spPr>
          <a:xfrm>
            <a:off x="1295400" y="362327"/>
            <a:ext cx="9773628" cy="963553"/>
          </a:xfrm>
        </p:spPr>
        <p:txBody>
          <a:bodyPr>
            <a:noAutofit/>
          </a:bodyPr>
          <a:lstStyle/>
          <a:p>
            <a:r>
              <a:rPr kumimoji="1" lang="en-US" altLang="ja-JP" sz="2800" dirty="0"/>
              <a:t>WHO</a:t>
            </a:r>
            <a:r>
              <a:rPr kumimoji="1" lang="ja-JP" altLang="en-US" sz="2800" dirty="0"/>
              <a:t>：子どもの身体活動、睡眠に関するガイドライン</a:t>
            </a:r>
          </a:p>
        </p:txBody>
      </p:sp>
      <p:pic>
        <p:nvPicPr>
          <p:cNvPr id="7" name="コンテンツ プレースホルダー 6">
            <a:extLst>
              <a:ext uri="{FF2B5EF4-FFF2-40B4-BE49-F238E27FC236}">
                <a16:creationId xmlns:a16="http://schemas.microsoft.com/office/drawing/2014/main" id="{CB090EC1-E3B6-4107-A38F-744B767BF531}"/>
              </a:ext>
            </a:extLst>
          </p:cNvPr>
          <p:cNvPicPr>
            <a:picLocks noGrp="1" noChangeAspect="1"/>
          </p:cNvPicPr>
          <p:nvPr>
            <p:ph idx="1"/>
          </p:nvPr>
        </p:nvPicPr>
        <p:blipFill>
          <a:blip r:embed="rId3"/>
          <a:stretch>
            <a:fillRect/>
          </a:stretch>
        </p:blipFill>
        <p:spPr>
          <a:xfrm>
            <a:off x="354330" y="1475014"/>
            <a:ext cx="6469825" cy="5248128"/>
          </a:xfrm>
        </p:spPr>
      </p:pic>
      <p:sp>
        <p:nvSpPr>
          <p:cNvPr id="4" name="フッター プレースホルダー 3">
            <a:extLst>
              <a:ext uri="{FF2B5EF4-FFF2-40B4-BE49-F238E27FC236}">
                <a16:creationId xmlns:a16="http://schemas.microsoft.com/office/drawing/2014/main" id="{DA84FC1A-958B-41D1-BCAF-9C0F08652EA6}"/>
              </a:ext>
            </a:extLst>
          </p:cNvPr>
          <p:cNvSpPr>
            <a:spLocks noGrp="1"/>
          </p:cNvSpPr>
          <p:nvPr>
            <p:ph type="ftr" sz="quarter" idx="11"/>
          </p:nvPr>
        </p:nvSpPr>
        <p:spPr>
          <a:xfrm>
            <a:off x="7271254" y="6453386"/>
            <a:ext cx="6280830" cy="404614"/>
          </a:xfrm>
        </p:spPr>
        <p:txBody>
          <a:bodyPr/>
          <a:lstStyle/>
          <a:p>
            <a:r>
              <a:rPr lang="ja-JP" altLang="en-US" dirty="0"/>
              <a:t>岐阜県乳幼児教育・保育セミナー＠大西　薫</a:t>
            </a:r>
            <a:endParaRPr lang="en-US" dirty="0"/>
          </a:p>
        </p:txBody>
      </p:sp>
      <p:sp>
        <p:nvSpPr>
          <p:cNvPr id="5" name="スライド番号プレースホルダー 4">
            <a:extLst>
              <a:ext uri="{FF2B5EF4-FFF2-40B4-BE49-F238E27FC236}">
                <a16:creationId xmlns:a16="http://schemas.microsoft.com/office/drawing/2014/main" id="{2FCEB140-22E3-45AB-9BFB-1A5B77675CD1}"/>
              </a:ext>
            </a:extLst>
          </p:cNvPr>
          <p:cNvSpPr>
            <a:spLocks noGrp="1"/>
          </p:cNvSpPr>
          <p:nvPr>
            <p:ph type="sldNum" sz="quarter" idx="12"/>
          </p:nvPr>
        </p:nvSpPr>
        <p:spPr/>
        <p:txBody>
          <a:bodyPr/>
          <a:lstStyle/>
          <a:p>
            <a:fld id="{69E57DC2-970A-4B3E-BB1C-7A09969E49DF}" type="slidenum">
              <a:rPr lang="en-US" smtClean="0"/>
              <a:t>52</a:t>
            </a:fld>
            <a:endParaRPr lang="en-US" dirty="0"/>
          </a:p>
        </p:txBody>
      </p:sp>
      <p:sp>
        <p:nvSpPr>
          <p:cNvPr id="8" name="四角形: 角を丸くする 7">
            <a:extLst>
              <a:ext uri="{FF2B5EF4-FFF2-40B4-BE49-F238E27FC236}">
                <a16:creationId xmlns:a16="http://schemas.microsoft.com/office/drawing/2014/main" id="{27972A2D-F9C9-4A95-BFBD-1256B70012BB}"/>
              </a:ext>
            </a:extLst>
          </p:cNvPr>
          <p:cNvSpPr/>
          <p:nvPr/>
        </p:nvSpPr>
        <p:spPr>
          <a:xfrm>
            <a:off x="6669628" y="1650481"/>
            <a:ext cx="5322570" cy="9635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一日を通して最低</a:t>
            </a:r>
            <a:r>
              <a:rPr kumimoji="1" lang="en-US" altLang="ja-JP" dirty="0"/>
              <a:t>180</a:t>
            </a:r>
            <a:r>
              <a:rPr kumimoji="1" lang="ja-JP" altLang="en-US" dirty="0"/>
              <a:t>分の</a:t>
            </a:r>
            <a:r>
              <a:rPr kumimoji="1" lang="ja-JP" altLang="en-US" b="1" dirty="0"/>
              <a:t>さまざまな身体活動</a:t>
            </a:r>
            <a:r>
              <a:rPr kumimoji="1" lang="ja-JP" altLang="en-US" dirty="0"/>
              <a:t>を行うべき（多いほうがよい）</a:t>
            </a:r>
          </a:p>
        </p:txBody>
      </p:sp>
      <p:sp>
        <p:nvSpPr>
          <p:cNvPr id="15" name="四角形: 角を丸くする 14">
            <a:extLst>
              <a:ext uri="{FF2B5EF4-FFF2-40B4-BE49-F238E27FC236}">
                <a16:creationId xmlns:a16="http://schemas.microsoft.com/office/drawing/2014/main" id="{381E861C-027D-4706-8C53-EB10A39CA323}"/>
              </a:ext>
            </a:extLst>
          </p:cNvPr>
          <p:cNvSpPr/>
          <p:nvPr/>
        </p:nvSpPr>
        <p:spPr>
          <a:xfrm>
            <a:off x="6669628" y="2878641"/>
            <a:ext cx="5322570" cy="2075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長時間の座位は避けるべき。</a:t>
            </a:r>
            <a:r>
              <a:rPr kumimoji="1" lang="en-US" altLang="ja-JP" dirty="0"/>
              <a:t>1</a:t>
            </a:r>
            <a:r>
              <a:rPr kumimoji="1" lang="ja-JP" altLang="en-US" dirty="0"/>
              <a:t>歳児はスクリーンタイム（テレビ・ビデオ鑑賞・コンピューターゲームなど）は推奨されない。</a:t>
            </a:r>
            <a:endParaRPr kumimoji="1" lang="en-US" altLang="ja-JP" dirty="0"/>
          </a:p>
          <a:p>
            <a:pPr algn="ctr"/>
            <a:r>
              <a:rPr kumimoji="1" lang="en-US" altLang="ja-JP" b="1" dirty="0"/>
              <a:t>2</a:t>
            </a:r>
            <a:r>
              <a:rPr kumimoji="1" lang="ja-JP" altLang="en-US" b="1" dirty="0"/>
              <a:t>歳児のスクリーンタイムは</a:t>
            </a:r>
            <a:r>
              <a:rPr kumimoji="1" lang="en-US" altLang="ja-JP" b="1" dirty="0"/>
              <a:t>1</a:t>
            </a:r>
            <a:r>
              <a:rPr kumimoji="1" lang="ja-JP" altLang="en-US" b="1" dirty="0"/>
              <a:t>時間を超えるべきではない（少ないほうがよい）</a:t>
            </a:r>
            <a:r>
              <a:rPr kumimoji="1" lang="ja-JP" altLang="en-US" dirty="0"/>
              <a:t>。座位のときは、</a:t>
            </a:r>
            <a:r>
              <a:rPr kumimoji="1" lang="ja-JP" altLang="en-US" b="1" dirty="0"/>
              <a:t>読み聞かせ</a:t>
            </a:r>
            <a:r>
              <a:rPr kumimoji="1" lang="ja-JP" altLang="en-US" dirty="0"/>
              <a:t>などをすることが推奨される</a:t>
            </a:r>
          </a:p>
        </p:txBody>
      </p:sp>
      <p:sp>
        <p:nvSpPr>
          <p:cNvPr id="16" name="四角形: 角を丸くする 15">
            <a:extLst>
              <a:ext uri="{FF2B5EF4-FFF2-40B4-BE49-F238E27FC236}">
                <a16:creationId xmlns:a16="http://schemas.microsoft.com/office/drawing/2014/main" id="{9128FCA3-F613-4038-8D33-29D7BA4176BA}"/>
              </a:ext>
            </a:extLst>
          </p:cNvPr>
          <p:cNvSpPr/>
          <p:nvPr/>
        </p:nvSpPr>
        <p:spPr>
          <a:xfrm>
            <a:off x="6669628" y="5221793"/>
            <a:ext cx="5322570" cy="963553"/>
          </a:xfrm>
          <a:prstGeom prst="roundRect">
            <a:avLst/>
          </a:prstGeom>
          <a:solidFill>
            <a:srgbClr val="0070C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solidFill>
                  <a:schemeClr val="bg1"/>
                </a:solidFill>
              </a:rPr>
              <a:t>一定の睡眠・起床時間で</a:t>
            </a:r>
            <a:r>
              <a:rPr kumimoji="1" lang="en-US" altLang="ja-JP" b="1" dirty="0">
                <a:solidFill>
                  <a:schemeClr val="bg1"/>
                </a:solidFill>
              </a:rPr>
              <a:t>11</a:t>
            </a:r>
            <a:r>
              <a:rPr kumimoji="1" lang="ja-JP" altLang="en-US" b="1" dirty="0">
                <a:solidFill>
                  <a:schemeClr val="bg1"/>
                </a:solidFill>
              </a:rPr>
              <a:t>～</a:t>
            </a:r>
            <a:r>
              <a:rPr kumimoji="1" lang="en-US" altLang="ja-JP" b="1" dirty="0">
                <a:solidFill>
                  <a:schemeClr val="bg1"/>
                </a:solidFill>
              </a:rPr>
              <a:t>14</a:t>
            </a:r>
            <a:r>
              <a:rPr kumimoji="1" lang="ja-JP" altLang="en-US" b="1" dirty="0">
                <a:solidFill>
                  <a:schemeClr val="bg1"/>
                </a:solidFill>
              </a:rPr>
              <a:t>時間の質の良い睡眠</a:t>
            </a:r>
            <a:r>
              <a:rPr kumimoji="1" lang="ja-JP" altLang="en-US" dirty="0">
                <a:solidFill>
                  <a:schemeClr val="bg1"/>
                </a:solidFill>
              </a:rPr>
              <a:t>（お昼寝を含む）をとるべきである</a:t>
            </a:r>
          </a:p>
        </p:txBody>
      </p:sp>
    </p:spTree>
    <p:extLst>
      <p:ext uri="{BB962C8B-B14F-4D97-AF65-F5344CB8AC3E}">
        <p14:creationId xmlns:p14="http://schemas.microsoft.com/office/powerpoint/2010/main" val="16535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211E73-B0C4-4CEF-9935-4EF15312F6C8}"/>
              </a:ext>
            </a:extLst>
          </p:cNvPr>
          <p:cNvSpPr>
            <a:spLocks noGrp="1"/>
          </p:cNvSpPr>
          <p:nvPr>
            <p:ph type="title"/>
          </p:nvPr>
        </p:nvSpPr>
        <p:spPr>
          <a:xfrm>
            <a:off x="1371600" y="685800"/>
            <a:ext cx="9601200" cy="720090"/>
          </a:xfrm>
        </p:spPr>
        <p:txBody>
          <a:bodyPr>
            <a:normAutofit/>
          </a:bodyPr>
          <a:lstStyle/>
          <a:p>
            <a:r>
              <a:rPr kumimoji="1" lang="en-US" altLang="ja-JP" sz="2800" dirty="0"/>
              <a:t>WHO</a:t>
            </a:r>
            <a:r>
              <a:rPr kumimoji="1" lang="ja-JP" altLang="en-US" sz="2800" dirty="0"/>
              <a:t>：子どもの身体活動、睡眠に関するガイドライン</a:t>
            </a:r>
          </a:p>
        </p:txBody>
      </p:sp>
      <p:sp>
        <p:nvSpPr>
          <p:cNvPr id="3" name="コンテンツ プレースホルダー 2">
            <a:extLst>
              <a:ext uri="{FF2B5EF4-FFF2-40B4-BE49-F238E27FC236}">
                <a16:creationId xmlns:a16="http://schemas.microsoft.com/office/drawing/2014/main" id="{789A1AE7-1945-437A-BA43-AC3F0C753A21}"/>
              </a:ext>
            </a:extLst>
          </p:cNvPr>
          <p:cNvSpPr>
            <a:spLocks noGrp="1"/>
          </p:cNvSpPr>
          <p:nvPr>
            <p:ph idx="1"/>
          </p:nvPr>
        </p:nvSpPr>
        <p:spPr>
          <a:xfrm>
            <a:off x="1371600" y="1805940"/>
            <a:ext cx="9784080" cy="4061460"/>
          </a:xfrm>
        </p:spPr>
        <p:txBody>
          <a:bodyPr>
            <a:normAutofit fontScale="92500"/>
          </a:bodyPr>
          <a:lstStyle/>
          <a:p>
            <a:r>
              <a:rPr kumimoji="1" lang="en-US" altLang="ja-JP" sz="2800" dirty="0"/>
              <a:t>1</a:t>
            </a:r>
            <a:r>
              <a:rPr kumimoji="1" lang="ja-JP" altLang="en-US" sz="2800" dirty="0"/>
              <a:t>歳以下</a:t>
            </a:r>
            <a:endParaRPr kumimoji="1" lang="en-US" altLang="ja-JP" sz="2800" dirty="0"/>
          </a:p>
          <a:p>
            <a:pPr marL="0" indent="0">
              <a:buNone/>
            </a:pPr>
            <a:r>
              <a:rPr lang="ja-JP" altLang="en-US" dirty="0"/>
              <a:t>・</a:t>
            </a:r>
            <a:r>
              <a:rPr lang="ja-JP" altLang="en-US" sz="2400" dirty="0"/>
              <a:t>１日数回は様々なし身体運動を行うべき</a:t>
            </a:r>
            <a:endParaRPr lang="en-US" altLang="ja-JP" sz="2400" dirty="0"/>
          </a:p>
          <a:p>
            <a:pPr marL="0" indent="0">
              <a:buNone/>
            </a:pPr>
            <a:r>
              <a:rPr kumimoji="1" lang="ja-JP" altLang="en-US" sz="2400" dirty="0"/>
              <a:t>・まだ動けない子に関してはうつぶせなどの体勢を最低</a:t>
            </a:r>
            <a:r>
              <a:rPr kumimoji="1" lang="en-US" altLang="ja-JP" sz="2400" dirty="0"/>
              <a:t>1</a:t>
            </a:r>
            <a:r>
              <a:rPr kumimoji="1" lang="ja-JP" altLang="en-US" sz="2400" dirty="0"/>
              <a:t>日</a:t>
            </a:r>
            <a:r>
              <a:rPr kumimoji="1" lang="en-US" altLang="ja-JP" sz="2400" dirty="0"/>
              <a:t>30</a:t>
            </a:r>
            <a:r>
              <a:rPr kumimoji="1" lang="ja-JP" altLang="en-US" sz="2400" dirty="0"/>
              <a:t>分はとるべき</a:t>
            </a:r>
            <a:endParaRPr kumimoji="1" lang="en-US" altLang="ja-JP" sz="2400" dirty="0"/>
          </a:p>
          <a:p>
            <a:pPr marL="0" indent="0">
              <a:buNone/>
            </a:pPr>
            <a:r>
              <a:rPr lang="ja-JP" altLang="en-US" sz="2400" dirty="0"/>
              <a:t>・</a:t>
            </a:r>
            <a:r>
              <a:rPr lang="en-US" altLang="ja-JP" sz="2400" dirty="0"/>
              <a:t>1</a:t>
            </a:r>
            <a:r>
              <a:rPr lang="ja-JP" altLang="en-US" sz="2400" dirty="0"/>
              <a:t>回</a:t>
            </a:r>
            <a:r>
              <a:rPr lang="en-US" altLang="ja-JP" sz="2400" dirty="0"/>
              <a:t>1</a:t>
            </a:r>
            <a:r>
              <a:rPr lang="ja-JP" altLang="en-US" sz="2400" dirty="0"/>
              <a:t>時間以上、おんぶ・だっこひも、ベビーカーなどに拘束されないように</a:t>
            </a:r>
            <a:endParaRPr lang="en-US" altLang="ja-JP" sz="2400" dirty="0"/>
          </a:p>
          <a:p>
            <a:pPr marL="0" indent="0">
              <a:buNone/>
            </a:pPr>
            <a:r>
              <a:rPr kumimoji="1" lang="ja-JP" altLang="en-US" sz="2400" dirty="0"/>
              <a:t>・スクリーンタイムは推奨しない。座っているときは</a:t>
            </a:r>
            <a:r>
              <a:rPr kumimoji="1" lang="en-US" altLang="ja-JP" sz="2400" dirty="0">
                <a:solidFill>
                  <a:srgbClr val="FF0000"/>
                </a:solidFill>
              </a:rPr>
              <a:t>caregiver</a:t>
            </a:r>
            <a:r>
              <a:rPr kumimoji="1" lang="ja-JP" altLang="en-US" sz="2400" dirty="0">
                <a:solidFill>
                  <a:schemeClr val="tx1"/>
                </a:solidFill>
              </a:rPr>
              <a:t>（</a:t>
            </a:r>
            <a:r>
              <a:rPr lang="ja-JP" altLang="en-US" sz="2400" dirty="0">
                <a:solidFill>
                  <a:srgbClr val="002060"/>
                </a:solidFill>
              </a:rPr>
              <a:t>；</a:t>
            </a:r>
            <a:r>
              <a:rPr lang="ja-JP" altLang="en-US" sz="2400" dirty="0">
                <a:solidFill>
                  <a:schemeClr val="tx1"/>
                </a:solidFill>
              </a:rPr>
              <a:t>保育者</a:t>
            </a:r>
            <a:r>
              <a:rPr lang="ja-JP" altLang="en-US" sz="2400" dirty="0">
                <a:solidFill>
                  <a:srgbClr val="002060"/>
                </a:solidFill>
              </a:rPr>
              <a:t>・</a:t>
            </a:r>
            <a:r>
              <a:rPr kumimoji="1" lang="ja-JP" altLang="en-US" sz="2400" dirty="0">
                <a:solidFill>
                  <a:schemeClr val="tx1"/>
                </a:solidFill>
              </a:rPr>
              <a:t>お世話する人）</a:t>
            </a:r>
            <a:r>
              <a:rPr kumimoji="1" lang="ja-JP" altLang="en-US" sz="2400" dirty="0"/>
              <a:t>が読み聞かせなどをすることを推奨</a:t>
            </a:r>
            <a:endParaRPr kumimoji="1" lang="en-US" altLang="ja-JP" sz="2400" dirty="0"/>
          </a:p>
          <a:p>
            <a:pPr marL="0" indent="0">
              <a:buNone/>
            </a:pPr>
            <a:r>
              <a:rPr lang="ja-JP" altLang="en-US" sz="2400" dirty="0"/>
              <a:t>・</a:t>
            </a:r>
            <a:r>
              <a:rPr lang="en-US" altLang="ja-JP" sz="2400" dirty="0"/>
              <a:t>0-3</a:t>
            </a:r>
            <a:r>
              <a:rPr lang="ja-JP" altLang="en-US" sz="2400" dirty="0"/>
              <a:t>か月：</a:t>
            </a:r>
            <a:r>
              <a:rPr lang="en-US" altLang="ja-JP" sz="2400" dirty="0"/>
              <a:t>14</a:t>
            </a:r>
            <a:r>
              <a:rPr lang="ja-JP" altLang="en-US" sz="2400" dirty="0"/>
              <a:t>～</a:t>
            </a:r>
            <a:r>
              <a:rPr lang="en-US" altLang="ja-JP" sz="2400" dirty="0"/>
              <a:t>17</a:t>
            </a:r>
            <a:r>
              <a:rPr lang="ja-JP" altLang="en-US" sz="2400" dirty="0"/>
              <a:t>時間</a:t>
            </a:r>
            <a:endParaRPr lang="en-US" altLang="ja-JP" sz="2400" dirty="0"/>
          </a:p>
          <a:p>
            <a:pPr marL="0" indent="0">
              <a:buNone/>
            </a:pPr>
            <a:r>
              <a:rPr kumimoji="1" lang="ja-JP" altLang="en-US" sz="2400" dirty="0"/>
              <a:t>　</a:t>
            </a:r>
            <a:r>
              <a:rPr kumimoji="1" lang="en-US" altLang="ja-JP" sz="2400" dirty="0"/>
              <a:t>4-11</a:t>
            </a:r>
            <a:r>
              <a:rPr kumimoji="1" lang="ja-JP" altLang="en-US" sz="2400" dirty="0"/>
              <a:t>か月：</a:t>
            </a:r>
            <a:r>
              <a:rPr kumimoji="1" lang="en-US" altLang="ja-JP" sz="2400" dirty="0"/>
              <a:t>12</a:t>
            </a:r>
            <a:r>
              <a:rPr kumimoji="1" lang="ja-JP" altLang="en-US" sz="2400" dirty="0"/>
              <a:t>～</a:t>
            </a:r>
            <a:r>
              <a:rPr kumimoji="1" lang="en-US" altLang="ja-JP" sz="2400" dirty="0"/>
              <a:t>16</a:t>
            </a:r>
            <a:r>
              <a:rPr kumimoji="1" lang="ja-JP" altLang="en-US" sz="2400" dirty="0"/>
              <a:t>時間の質の良い睡眠（お昼寝含む）</a:t>
            </a:r>
            <a:endParaRPr kumimoji="1" lang="en-US" altLang="ja-JP" sz="2400" dirty="0"/>
          </a:p>
          <a:p>
            <a:pPr marL="0" indent="0">
              <a:buNone/>
            </a:pPr>
            <a:endParaRPr kumimoji="1" lang="ja-JP" altLang="en-US" dirty="0"/>
          </a:p>
        </p:txBody>
      </p:sp>
      <p:sp>
        <p:nvSpPr>
          <p:cNvPr id="4" name="フッター プレースホルダー 3">
            <a:extLst>
              <a:ext uri="{FF2B5EF4-FFF2-40B4-BE49-F238E27FC236}">
                <a16:creationId xmlns:a16="http://schemas.microsoft.com/office/drawing/2014/main" id="{3342611D-0622-4AAA-9694-121EC4CDFF47}"/>
              </a:ext>
            </a:extLst>
          </p:cNvPr>
          <p:cNvSpPr>
            <a:spLocks noGrp="1"/>
          </p:cNvSpPr>
          <p:nvPr>
            <p:ph type="ftr" sz="quarter" idx="11"/>
          </p:nvPr>
        </p:nvSpPr>
        <p:spPr/>
        <p:txBody>
          <a:bodyPr/>
          <a:lstStyle/>
          <a:p>
            <a:r>
              <a:rPr lang="ja-JP" altLang="en-US"/>
              <a:t>岐阜県乳幼児教育・保育セミナー＠大西　薫</a:t>
            </a:r>
            <a:endParaRPr lang="en-US" dirty="0"/>
          </a:p>
        </p:txBody>
      </p:sp>
      <p:sp>
        <p:nvSpPr>
          <p:cNvPr id="5" name="スライド番号プレースホルダー 4">
            <a:extLst>
              <a:ext uri="{FF2B5EF4-FFF2-40B4-BE49-F238E27FC236}">
                <a16:creationId xmlns:a16="http://schemas.microsoft.com/office/drawing/2014/main" id="{94D19F66-AA8D-448F-B90E-7E1345819F6E}"/>
              </a:ext>
            </a:extLst>
          </p:cNvPr>
          <p:cNvSpPr>
            <a:spLocks noGrp="1"/>
          </p:cNvSpPr>
          <p:nvPr>
            <p:ph type="sldNum" sz="quarter" idx="12"/>
          </p:nvPr>
        </p:nvSpPr>
        <p:spPr/>
        <p:txBody>
          <a:bodyPr/>
          <a:lstStyle/>
          <a:p>
            <a:fld id="{69E57DC2-970A-4B3E-BB1C-7A09969E49DF}" type="slidenum">
              <a:rPr lang="en-US" smtClean="0"/>
              <a:t>53</a:t>
            </a:fld>
            <a:endParaRPr lang="en-US" dirty="0"/>
          </a:p>
        </p:txBody>
      </p:sp>
    </p:spTree>
    <p:extLst>
      <p:ext uri="{BB962C8B-B14F-4D97-AF65-F5344CB8AC3E}">
        <p14:creationId xmlns:p14="http://schemas.microsoft.com/office/powerpoint/2010/main" val="360887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9A4CFC-B09A-4503-87D5-30F28C1D5886}"/>
              </a:ext>
            </a:extLst>
          </p:cNvPr>
          <p:cNvSpPr>
            <a:spLocks noGrp="1"/>
          </p:cNvSpPr>
          <p:nvPr>
            <p:ph type="title"/>
          </p:nvPr>
        </p:nvSpPr>
        <p:spPr>
          <a:xfrm>
            <a:off x="1371600" y="685800"/>
            <a:ext cx="9601200" cy="674370"/>
          </a:xfrm>
        </p:spPr>
        <p:txBody>
          <a:bodyPr>
            <a:normAutofit/>
          </a:bodyPr>
          <a:lstStyle/>
          <a:p>
            <a:r>
              <a:rPr kumimoji="1" lang="en-US" altLang="ja-JP" sz="2800" dirty="0"/>
              <a:t>WHO</a:t>
            </a:r>
            <a:r>
              <a:rPr kumimoji="1" lang="ja-JP" altLang="en-US" sz="2800" dirty="0"/>
              <a:t>：子どもの身体活動、睡眠に関するガイドライン</a:t>
            </a:r>
          </a:p>
        </p:txBody>
      </p:sp>
      <p:sp>
        <p:nvSpPr>
          <p:cNvPr id="3" name="コンテンツ プレースホルダー 2">
            <a:extLst>
              <a:ext uri="{FF2B5EF4-FFF2-40B4-BE49-F238E27FC236}">
                <a16:creationId xmlns:a16="http://schemas.microsoft.com/office/drawing/2014/main" id="{6EDE6D1A-ADD0-49EB-A7EE-6461645F1C75}"/>
              </a:ext>
            </a:extLst>
          </p:cNvPr>
          <p:cNvSpPr>
            <a:spLocks noGrp="1"/>
          </p:cNvSpPr>
          <p:nvPr>
            <p:ph idx="1"/>
          </p:nvPr>
        </p:nvSpPr>
        <p:spPr>
          <a:xfrm>
            <a:off x="1371600" y="2286000"/>
            <a:ext cx="10058400" cy="3581400"/>
          </a:xfrm>
        </p:spPr>
        <p:txBody>
          <a:bodyPr>
            <a:normAutofit lnSpcReduction="10000"/>
          </a:bodyPr>
          <a:lstStyle/>
          <a:p>
            <a:r>
              <a:rPr kumimoji="1" lang="en-US" altLang="ja-JP" sz="2800" dirty="0"/>
              <a:t>3-4</a:t>
            </a:r>
            <a:r>
              <a:rPr kumimoji="1" lang="ja-JP" altLang="en-US" sz="2800" dirty="0"/>
              <a:t>歳</a:t>
            </a:r>
            <a:endParaRPr kumimoji="1" lang="en-US" altLang="ja-JP" sz="2800" dirty="0"/>
          </a:p>
          <a:p>
            <a:pPr marL="0" indent="0">
              <a:buNone/>
            </a:pPr>
            <a:r>
              <a:rPr lang="ja-JP" altLang="en-US" dirty="0"/>
              <a:t>・</a:t>
            </a:r>
            <a:r>
              <a:rPr lang="en-US" altLang="ja-JP" sz="2400" dirty="0"/>
              <a:t>1</a:t>
            </a:r>
            <a:r>
              <a:rPr lang="ja-JP" altLang="en-US" sz="2400" dirty="0"/>
              <a:t>日を通して最低</a:t>
            </a:r>
            <a:r>
              <a:rPr lang="en-US" altLang="ja-JP" sz="2400" dirty="0"/>
              <a:t>180</a:t>
            </a:r>
            <a:r>
              <a:rPr lang="ja-JP" altLang="en-US" sz="2400" dirty="0"/>
              <a:t>分の様々な身体活動（そのうち</a:t>
            </a:r>
            <a:r>
              <a:rPr lang="en-US" altLang="ja-JP" sz="2400" dirty="0"/>
              <a:t>60</a:t>
            </a:r>
            <a:r>
              <a:rPr lang="ja-JP" altLang="en-US" sz="2400" dirty="0"/>
              <a:t>分は中程度から激しい運動）</a:t>
            </a:r>
            <a:endParaRPr lang="en-US" altLang="ja-JP" sz="2400" dirty="0"/>
          </a:p>
          <a:p>
            <a:pPr marL="0" indent="0">
              <a:buNone/>
            </a:pPr>
            <a:r>
              <a:rPr kumimoji="1" lang="ja-JP" altLang="en-US" sz="2400" dirty="0"/>
              <a:t>・</a:t>
            </a:r>
            <a:r>
              <a:rPr kumimoji="1" lang="en-US" altLang="ja-JP" sz="2400" dirty="0"/>
              <a:t>1</a:t>
            </a:r>
            <a:r>
              <a:rPr kumimoji="1" lang="ja-JP" altLang="en-US" sz="2400" dirty="0"/>
              <a:t>回</a:t>
            </a:r>
            <a:r>
              <a:rPr kumimoji="1" lang="en-US" altLang="ja-JP" sz="2400" dirty="0"/>
              <a:t>1</a:t>
            </a:r>
            <a:r>
              <a:rPr kumimoji="1" lang="ja-JP" altLang="en-US" sz="2400" dirty="0"/>
              <a:t>時間以上、ベビーカーや椅子などに拘束されないようにし、長時間の座位は避けるべき。スクリーンタイムは</a:t>
            </a:r>
            <a:r>
              <a:rPr kumimoji="1" lang="en-US" altLang="ja-JP" sz="2400" dirty="0"/>
              <a:t>1</a:t>
            </a:r>
            <a:r>
              <a:rPr kumimoji="1" lang="ja-JP" altLang="en-US" sz="2400" dirty="0"/>
              <a:t>時間を超えるべきではない（少ないほうがよい）。座っているときは</a:t>
            </a:r>
            <a:r>
              <a:rPr kumimoji="1" lang="en-US" altLang="ja-JP" sz="2400" dirty="0">
                <a:solidFill>
                  <a:srgbClr val="FF0000"/>
                </a:solidFill>
              </a:rPr>
              <a:t>caregiver</a:t>
            </a:r>
            <a:r>
              <a:rPr kumimoji="1" lang="ja-JP" altLang="en-US" sz="2400" dirty="0"/>
              <a:t>（；保育者・お世話する人）が読み聞かせなどをすることを推奨</a:t>
            </a:r>
            <a:endParaRPr kumimoji="1" lang="en-US" altLang="ja-JP" sz="2400" dirty="0"/>
          </a:p>
          <a:p>
            <a:pPr marL="0" indent="0">
              <a:buNone/>
            </a:pPr>
            <a:r>
              <a:rPr lang="ja-JP" altLang="en-US" sz="2400" dirty="0"/>
              <a:t>・一定の睡眠・起床時間で</a:t>
            </a:r>
            <a:r>
              <a:rPr lang="en-US" altLang="ja-JP" sz="2400" dirty="0"/>
              <a:t>10</a:t>
            </a:r>
            <a:r>
              <a:rPr lang="ja-JP" altLang="en-US" sz="2400" dirty="0"/>
              <a:t>～</a:t>
            </a:r>
            <a:r>
              <a:rPr lang="en-US" altLang="ja-JP" sz="2400" dirty="0"/>
              <a:t>13</a:t>
            </a:r>
            <a:r>
              <a:rPr lang="ja-JP" altLang="en-US" sz="2400" dirty="0"/>
              <a:t>時間の質の良い睡眠（お昼寝を含む）をとるべき</a:t>
            </a:r>
            <a:endParaRPr kumimoji="1" lang="ja-JP" altLang="en-US" sz="2400" dirty="0"/>
          </a:p>
          <a:p>
            <a:pPr marL="0" indent="0">
              <a:buNone/>
            </a:pPr>
            <a:endParaRPr kumimoji="1" lang="ja-JP" altLang="en-US" sz="1800" dirty="0"/>
          </a:p>
        </p:txBody>
      </p:sp>
      <p:sp>
        <p:nvSpPr>
          <p:cNvPr id="4" name="フッター プレースホルダー 3">
            <a:extLst>
              <a:ext uri="{FF2B5EF4-FFF2-40B4-BE49-F238E27FC236}">
                <a16:creationId xmlns:a16="http://schemas.microsoft.com/office/drawing/2014/main" id="{0ECB8035-8295-4E87-8919-DE77C7852E58}"/>
              </a:ext>
            </a:extLst>
          </p:cNvPr>
          <p:cNvSpPr>
            <a:spLocks noGrp="1"/>
          </p:cNvSpPr>
          <p:nvPr>
            <p:ph type="ftr" sz="quarter" idx="11"/>
          </p:nvPr>
        </p:nvSpPr>
        <p:spPr/>
        <p:txBody>
          <a:bodyPr/>
          <a:lstStyle/>
          <a:p>
            <a:r>
              <a:rPr lang="ja-JP" altLang="en-US"/>
              <a:t>岐阜県乳幼児教育・保育セミナー＠大西　薫</a:t>
            </a:r>
            <a:endParaRPr lang="en-US" dirty="0"/>
          </a:p>
        </p:txBody>
      </p:sp>
      <p:sp>
        <p:nvSpPr>
          <p:cNvPr id="5" name="スライド番号プレースホルダー 4">
            <a:extLst>
              <a:ext uri="{FF2B5EF4-FFF2-40B4-BE49-F238E27FC236}">
                <a16:creationId xmlns:a16="http://schemas.microsoft.com/office/drawing/2014/main" id="{9B0291BD-73AF-4162-B6A7-890386D8E36C}"/>
              </a:ext>
            </a:extLst>
          </p:cNvPr>
          <p:cNvSpPr>
            <a:spLocks noGrp="1"/>
          </p:cNvSpPr>
          <p:nvPr>
            <p:ph type="sldNum" sz="quarter" idx="12"/>
          </p:nvPr>
        </p:nvSpPr>
        <p:spPr/>
        <p:txBody>
          <a:bodyPr/>
          <a:lstStyle/>
          <a:p>
            <a:fld id="{69E57DC2-970A-4B3E-BB1C-7A09969E49DF}" type="slidenum">
              <a:rPr lang="en-US" smtClean="0"/>
              <a:t>54</a:t>
            </a:fld>
            <a:endParaRPr lang="en-US" dirty="0"/>
          </a:p>
        </p:txBody>
      </p:sp>
    </p:spTree>
    <p:extLst>
      <p:ext uri="{BB962C8B-B14F-4D97-AF65-F5344CB8AC3E}">
        <p14:creationId xmlns:p14="http://schemas.microsoft.com/office/powerpoint/2010/main" val="24315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F2E83-EA5A-449D-B77B-BE103BF09E9D}"/>
              </a:ext>
            </a:extLst>
          </p:cNvPr>
          <p:cNvSpPr>
            <a:spLocks noGrp="1"/>
          </p:cNvSpPr>
          <p:nvPr>
            <p:ph type="title"/>
          </p:nvPr>
        </p:nvSpPr>
        <p:spPr>
          <a:xfrm>
            <a:off x="1295400" y="301744"/>
            <a:ext cx="9601200" cy="1108710"/>
          </a:xfrm>
        </p:spPr>
        <p:txBody>
          <a:bodyPr>
            <a:normAutofit fontScale="90000"/>
          </a:bodyPr>
          <a:lstStyle/>
          <a:p>
            <a:r>
              <a:rPr kumimoji="1" lang="ja-JP" altLang="en-US" dirty="0"/>
              <a:t>従来のメディアと違う　</a:t>
            </a:r>
            <a:br>
              <a:rPr kumimoji="1" lang="en-US" altLang="ja-JP" dirty="0"/>
            </a:br>
            <a:r>
              <a:rPr kumimoji="1" lang="en-US" altLang="ja-JP" sz="3600" dirty="0"/>
              <a:t>iPad:</a:t>
            </a:r>
            <a:r>
              <a:rPr kumimoji="1" lang="ja-JP" altLang="en-US" sz="3600" dirty="0"/>
              <a:t>タッチスクリーン</a:t>
            </a:r>
            <a:br>
              <a:rPr kumimoji="1" lang="en-US" altLang="ja-JP" dirty="0"/>
            </a:br>
            <a:endParaRPr kumimoji="1" lang="ja-JP" altLang="en-US" dirty="0"/>
          </a:p>
        </p:txBody>
      </p:sp>
      <p:sp>
        <p:nvSpPr>
          <p:cNvPr id="4" name="フッター プレースホルダー 3">
            <a:extLst>
              <a:ext uri="{FF2B5EF4-FFF2-40B4-BE49-F238E27FC236}">
                <a16:creationId xmlns:a16="http://schemas.microsoft.com/office/drawing/2014/main" id="{F12DDE54-3BE8-4807-874B-1FD6AE57D9FD}"/>
              </a:ext>
            </a:extLst>
          </p:cNvPr>
          <p:cNvSpPr>
            <a:spLocks noGrp="1"/>
          </p:cNvSpPr>
          <p:nvPr>
            <p:ph type="ftr" sz="quarter" idx="11"/>
          </p:nvPr>
        </p:nvSpPr>
        <p:spPr/>
        <p:txBody>
          <a:bodyPr/>
          <a:lstStyle/>
          <a:p>
            <a:r>
              <a:rPr lang="ja-JP" altLang="en-US" dirty="0"/>
              <a:t>岐阜県乳幼児教育・保育セミナー＠大西　薫</a:t>
            </a:r>
            <a:endParaRPr lang="en-US" dirty="0"/>
          </a:p>
        </p:txBody>
      </p:sp>
      <p:sp>
        <p:nvSpPr>
          <p:cNvPr id="5" name="スライド番号プレースホルダー 4">
            <a:extLst>
              <a:ext uri="{FF2B5EF4-FFF2-40B4-BE49-F238E27FC236}">
                <a16:creationId xmlns:a16="http://schemas.microsoft.com/office/drawing/2014/main" id="{794CC958-DF3B-47DB-A025-239CCE60A6D7}"/>
              </a:ext>
            </a:extLst>
          </p:cNvPr>
          <p:cNvSpPr>
            <a:spLocks noGrp="1"/>
          </p:cNvSpPr>
          <p:nvPr>
            <p:ph type="sldNum" sz="quarter" idx="12"/>
          </p:nvPr>
        </p:nvSpPr>
        <p:spPr/>
        <p:txBody>
          <a:bodyPr/>
          <a:lstStyle/>
          <a:p>
            <a:fld id="{69E57DC2-970A-4B3E-BB1C-7A09969E49DF}" type="slidenum">
              <a:rPr lang="en-US" smtClean="0"/>
              <a:t>55</a:t>
            </a:fld>
            <a:endParaRPr lang="en-US" dirty="0"/>
          </a:p>
        </p:txBody>
      </p:sp>
      <p:graphicFrame>
        <p:nvGraphicFramePr>
          <p:cNvPr id="7" name="表 7">
            <a:extLst>
              <a:ext uri="{FF2B5EF4-FFF2-40B4-BE49-F238E27FC236}">
                <a16:creationId xmlns:a16="http://schemas.microsoft.com/office/drawing/2014/main" id="{15B4749E-C0ED-4628-87D6-654280C26FED}"/>
              </a:ext>
            </a:extLst>
          </p:cNvPr>
          <p:cNvGraphicFramePr>
            <a:graphicFrameLocks noGrp="1"/>
          </p:cNvGraphicFramePr>
          <p:nvPr>
            <p:extLst>
              <p:ext uri="{D42A27DB-BD31-4B8C-83A1-F6EECF244321}">
                <p14:modId xmlns:p14="http://schemas.microsoft.com/office/powerpoint/2010/main" val="250359123"/>
              </p:ext>
            </p:extLst>
          </p:nvPr>
        </p:nvGraphicFramePr>
        <p:xfrm>
          <a:off x="1405890" y="1410454"/>
          <a:ext cx="9886952" cy="3498057"/>
        </p:xfrm>
        <a:graphic>
          <a:graphicData uri="http://schemas.openxmlformats.org/drawingml/2006/table">
            <a:tbl>
              <a:tblPr firstRow="1" bandRow="1">
                <a:tableStyleId>{5C22544A-7EE6-4342-B048-85BDC9FD1C3A}</a:tableStyleId>
              </a:tblPr>
              <a:tblGrid>
                <a:gridCol w="2471738">
                  <a:extLst>
                    <a:ext uri="{9D8B030D-6E8A-4147-A177-3AD203B41FA5}">
                      <a16:colId xmlns:a16="http://schemas.microsoft.com/office/drawing/2014/main" val="2553244391"/>
                    </a:ext>
                  </a:extLst>
                </a:gridCol>
                <a:gridCol w="2471738">
                  <a:extLst>
                    <a:ext uri="{9D8B030D-6E8A-4147-A177-3AD203B41FA5}">
                      <a16:colId xmlns:a16="http://schemas.microsoft.com/office/drawing/2014/main" val="3832102609"/>
                    </a:ext>
                  </a:extLst>
                </a:gridCol>
                <a:gridCol w="2471738">
                  <a:extLst>
                    <a:ext uri="{9D8B030D-6E8A-4147-A177-3AD203B41FA5}">
                      <a16:colId xmlns:a16="http://schemas.microsoft.com/office/drawing/2014/main" val="3304978829"/>
                    </a:ext>
                  </a:extLst>
                </a:gridCol>
                <a:gridCol w="2471738">
                  <a:extLst>
                    <a:ext uri="{9D8B030D-6E8A-4147-A177-3AD203B41FA5}">
                      <a16:colId xmlns:a16="http://schemas.microsoft.com/office/drawing/2014/main" val="3602139259"/>
                    </a:ext>
                  </a:extLst>
                </a:gridCol>
              </a:tblGrid>
              <a:tr h="388673">
                <a:tc gridSpan="4">
                  <a:txBody>
                    <a:bodyPr/>
                    <a:lstStyle/>
                    <a:p>
                      <a:pPr algn="ctr"/>
                      <a:r>
                        <a:rPr kumimoji="1" lang="ja-JP" altLang="en-US" dirty="0"/>
                        <a:t>　</a:t>
                      </a:r>
                      <a:r>
                        <a:rPr kumimoji="1" lang="en-US" altLang="ja-JP" dirty="0"/>
                        <a:t>2</a:t>
                      </a:r>
                      <a:r>
                        <a:rPr kumimoji="1" lang="ja-JP" altLang="en-US" dirty="0"/>
                        <a:t>歳未満の子どもが使用する</a:t>
                      </a:r>
                      <a:r>
                        <a:rPr kumimoji="1" lang="en-US" altLang="ja-JP" dirty="0"/>
                        <a:t>3</a:t>
                      </a:r>
                      <a:r>
                        <a:rPr kumimoji="1" lang="ja-JP" altLang="en-US" dirty="0"/>
                        <a:t>つの異なるデバイスの機能の比較</a:t>
                      </a:r>
                    </a:p>
                  </a:txBody>
                  <a:tcPr>
                    <a:solidFill>
                      <a:schemeClr val="accent5">
                        <a:lumMod val="50000"/>
                      </a:schemeClr>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4193159792"/>
                  </a:ext>
                </a:extLst>
              </a:tr>
              <a:tr h="388673">
                <a:tc>
                  <a:txBody>
                    <a:bodyPr/>
                    <a:lstStyle/>
                    <a:p>
                      <a:r>
                        <a:rPr kumimoji="1" lang="ja-JP" altLang="en-US" dirty="0"/>
                        <a:t>特徴</a:t>
                      </a:r>
                    </a:p>
                  </a:txBody>
                  <a:tcPr/>
                </a:tc>
                <a:tc>
                  <a:txBody>
                    <a:bodyPr/>
                    <a:lstStyle/>
                    <a:p>
                      <a:pPr algn="ctr"/>
                      <a:r>
                        <a:rPr kumimoji="1" lang="ja-JP" altLang="en-US" dirty="0"/>
                        <a:t>伝統的なおもちゃ</a:t>
                      </a:r>
                    </a:p>
                  </a:txBody>
                  <a:tcPr/>
                </a:tc>
                <a:tc>
                  <a:txBody>
                    <a:bodyPr/>
                    <a:lstStyle/>
                    <a:p>
                      <a:pPr algn="ctr"/>
                      <a:r>
                        <a:rPr kumimoji="1" lang="ja-JP" altLang="en-US" dirty="0"/>
                        <a:t>タッチスクリーン</a:t>
                      </a:r>
                    </a:p>
                  </a:txBody>
                  <a:tcPr/>
                </a:tc>
                <a:tc>
                  <a:txBody>
                    <a:bodyPr/>
                    <a:lstStyle/>
                    <a:p>
                      <a:pPr algn="l"/>
                      <a:r>
                        <a:rPr kumimoji="1" lang="ja-JP" altLang="en-US" dirty="0"/>
                        <a:t>　テレビ・ビデオ</a:t>
                      </a:r>
                    </a:p>
                  </a:txBody>
                  <a:tcPr/>
                </a:tc>
                <a:extLst>
                  <a:ext uri="{0D108BD9-81ED-4DB2-BD59-A6C34878D82A}">
                    <a16:rowId xmlns:a16="http://schemas.microsoft.com/office/drawing/2014/main" val="1282688549"/>
                  </a:ext>
                </a:extLst>
              </a:tr>
              <a:tr h="388673">
                <a:tc>
                  <a:txBody>
                    <a:bodyPr/>
                    <a:lstStyle/>
                    <a:p>
                      <a:pPr algn="ctr"/>
                      <a:r>
                        <a:rPr kumimoji="1" lang="ja-JP" altLang="en-US" dirty="0"/>
                        <a:t>反応性</a:t>
                      </a:r>
                    </a:p>
                  </a:txBody>
                  <a:tcPr/>
                </a:tc>
                <a:tc>
                  <a:txBody>
                    <a:bodyPr/>
                    <a:lstStyle/>
                    <a:p>
                      <a:r>
                        <a:rPr kumimoji="1" lang="ja-JP" altLang="en-US" dirty="0"/>
                        <a:t>　　　　✓</a:t>
                      </a:r>
                    </a:p>
                  </a:txBody>
                  <a:tcPr/>
                </a:tc>
                <a:tc>
                  <a:txBody>
                    <a:bodyPr/>
                    <a:lstStyle/>
                    <a:p>
                      <a:r>
                        <a:rPr kumimoji="1" lang="ja-JP" altLang="en-US" dirty="0"/>
                        <a:t>　　　　　✓</a:t>
                      </a:r>
                    </a:p>
                  </a:txBody>
                  <a:tcPr/>
                </a:tc>
                <a:tc>
                  <a:txBody>
                    <a:bodyPr/>
                    <a:lstStyle/>
                    <a:p>
                      <a:endParaRPr kumimoji="1" lang="ja-JP" altLang="en-US"/>
                    </a:p>
                  </a:txBody>
                  <a:tcPr/>
                </a:tc>
                <a:extLst>
                  <a:ext uri="{0D108BD9-81ED-4DB2-BD59-A6C34878D82A}">
                    <a16:rowId xmlns:a16="http://schemas.microsoft.com/office/drawing/2014/main" val="3020947724"/>
                  </a:ext>
                </a:extLst>
              </a:tr>
              <a:tr h="388673">
                <a:tc>
                  <a:txBody>
                    <a:bodyPr/>
                    <a:lstStyle/>
                    <a:p>
                      <a:pPr algn="ctr"/>
                      <a:r>
                        <a:rPr kumimoji="1" lang="ja-JP" altLang="en-US" dirty="0"/>
                        <a:t>相互作用（対話性）</a:t>
                      </a:r>
                    </a:p>
                  </a:txBody>
                  <a:tcPr/>
                </a:tc>
                <a:tc>
                  <a:txBody>
                    <a:bodyPr/>
                    <a:lstStyle/>
                    <a:p>
                      <a:endParaRPr kumimoji="1" lang="ja-JP" altLang="en-US"/>
                    </a:p>
                  </a:txBody>
                  <a:tcPr/>
                </a:tc>
                <a:tc>
                  <a:txBody>
                    <a:bodyPr/>
                    <a:lstStyle/>
                    <a:p>
                      <a:r>
                        <a:rPr kumimoji="1" lang="ja-JP" altLang="en-US" dirty="0"/>
                        <a:t>　　　　　✓　　　　　　　　　</a:t>
                      </a:r>
                    </a:p>
                  </a:txBody>
                  <a:tcPr/>
                </a:tc>
                <a:tc>
                  <a:txBody>
                    <a:bodyPr/>
                    <a:lstStyle/>
                    <a:p>
                      <a:endParaRPr kumimoji="1" lang="ja-JP" altLang="en-US"/>
                    </a:p>
                  </a:txBody>
                  <a:tcPr/>
                </a:tc>
                <a:extLst>
                  <a:ext uri="{0D108BD9-81ED-4DB2-BD59-A6C34878D82A}">
                    <a16:rowId xmlns:a16="http://schemas.microsoft.com/office/drawing/2014/main" val="1824011561"/>
                  </a:ext>
                </a:extLst>
              </a:tr>
              <a:tr h="388673">
                <a:tc>
                  <a:txBody>
                    <a:bodyPr/>
                    <a:lstStyle/>
                    <a:p>
                      <a:pPr algn="ctr"/>
                      <a:r>
                        <a:rPr kumimoji="1" lang="ja-JP" altLang="en-US" dirty="0"/>
                        <a:t>調整可能性</a:t>
                      </a:r>
                    </a:p>
                  </a:txBody>
                  <a:tcPr/>
                </a:tc>
                <a:tc>
                  <a:txBody>
                    <a:bodyPr/>
                    <a:lstStyle/>
                    <a:p>
                      <a:endParaRPr kumimoji="1" lang="ja-JP" altLang="en-US"/>
                    </a:p>
                  </a:txBody>
                  <a:tcPr/>
                </a:tc>
                <a:tc>
                  <a:txBody>
                    <a:bodyPr/>
                    <a:lstStyle/>
                    <a:p>
                      <a:r>
                        <a:rPr kumimoji="1" lang="ja-JP" altLang="en-US" dirty="0"/>
                        <a:t>　　　　　✓</a:t>
                      </a:r>
                    </a:p>
                  </a:txBody>
                  <a:tcPr/>
                </a:tc>
                <a:tc>
                  <a:txBody>
                    <a:bodyPr/>
                    <a:lstStyle/>
                    <a:p>
                      <a:endParaRPr kumimoji="1" lang="ja-JP" altLang="en-US"/>
                    </a:p>
                  </a:txBody>
                  <a:tcPr/>
                </a:tc>
                <a:extLst>
                  <a:ext uri="{0D108BD9-81ED-4DB2-BD59-A6C34878D82A}">
                    <a16:rowId xmlns:a16="http://schemas.microsoft.com/office/drawing/2014/main" val="1208829041"/>
                  </a:ext>
                </a:extLst>
              </a:tr>
              <a:tr h="388673">
                <a:tc>
                  <a:txBody>
                    <a:bodyPr/>
                    <a:lstStyle/>
                    <a:p>
                      <a:pPr algn="ctr"/>
                      <a:r>
                        <a:rPr kumimoji="1" lang="ja-JP" altLang="en-US" dirty="0"/>
                        <a:t>プログレッシブ</a:t>
                      </a:r>
                    </a:p>
                  </a:txBody>
                  <a:tcPr/>
                </a:tc>
                <a:tc>
                  <a:txBody>
                    <a:bodyPr/>
                    <a:lstStyle/>
                    <a:p>
                      <a:endParaRPr kumimoji="1" lang="ja-JP" altLang="en-US" dirty="0"/>
                    </a:p>
                  </a:txBody>
                  <a:tcPr/>
                </a:tc>
                <a:tc>
                  <a:txBody>
                    <a:bodyPr/>
                    <a:lstStyle/>
                    <a:p>
                      <a:r>
                        <a:rPr kumimoji="1" lang="ja-JP" altLang="en-US" dirty="0"/>
                        <a:t>　　　　　✓</a:t>
                      </a:r>
                    </a:p>
                  </a:txBody>
                  <a:tcPr/>
                </a:tc>
                <a:tc>
                  <a:txBody>
                    <a:bodyPr/>
                    <a:lstStyle/>
                    <a:p>
                      <a:endParaRPr kumimoji="1" lang="ja-JP" altLang="en-US"/>
                    </a:p>
                  </a:txBody>
                  <a:tcPr/>
                </a:tc>
                <a:extLst>
                  <a:ext uri="{0D108BD9-81ED-4DB2-BD59-A6C34878D82A}">
                    <a16:rowId xmlns:a16="http://schemas.microsoft.com/office/drawing/2014/main" val="1423663176"/>
                  </a:ext>
                </a:extLst>
              </a:tr>
              <a:tr h="388673">
                <a:tc>
                  <a:txBody>
                    <a:bodyPr/>
                    <a:lstStyle/>
                    <a:p>
                      <a:pPr algn="ctr"/>
                      <a:r>
                        <a:rPr kumimoji="1" lang="ja-JP" altLang="en-US" dirty="0"/>
                        <a:t>共同注意の促進</a:t>
                      </a:r>
                    </a:p>
                  </a:txBody>
                  <a:tcPr/>
                </a:tc>
                <a:tc>
                  <a:txBody>
                    <a:bodyPr/>
                    <a:lstStyle/>
                    <a:p>
                      <a:r>
                        <a:rPr kumimoji="1" lang="ja-JP" altLang="en-US" dirty="0"/>
                        <a:t>　　　　✓</a:t>
                      </a:r>
                    </a:p>
                  </a:txBody>
                  <a:tcPr/>
                </a:tc>
                <a:tc>
                  <a:txBody>
                    <a:bodyPr/>
                    <a:lstStyle/>
                    <a:p>
                      <a:r>
                        <a:rPr kumimoji="1" lang="ja-JP" altLang="en-US" dirty="0"/>
                        <a:t>　　　　　✓</a:t>
                      </a:r>
                    </a:p>
                  </a:txBody>
                  <a:tcPr/>
                </a:tc>
                <a:tc>
                  <a:txBody>
                    <a:bodyPr/>
                    <a:lstStyle/>
                    <a:p>
                      <a:endParaRPr kumimoji="1" lang="ja-JP" altLang="en-US"/>
                    </a:p>
                  </a:txBody>
                  <a:tcPr/>
                </a:tc>
                <a:extLst>
                  <a:ext uri="{0D108BD9-81ED-4DB2-BD59-A6C34878D82A}">
                    <a16:rowId xmlns:a16="http://schemas.microsoft.com/office/drawing/2014/main" val="745230148"/>
                  </a:ext>
                </a:extLst>
              </a:tr>
              <a:tr h="388673">
                <a:tc>
                  <a:txBody>
                    <a:bodyPr/>
                    <a:lstStyle/>
                    <a:p>
                      <a:pPr algn="ctr"/>
                      <a:r>
                        <a:rPr kumimoji="1" lang="ja-JP" altLang="en-US" dirty="0"/>
                        <a:t>携帯性</a:t>
                      </a:r>
                    </a:p>
                  </a:txBody>
                  <a:tcPr/>
                </a:tc>
                <a:tc>
                  <a:txBody>
                    <a:bodyPr/>
                    <a:lstStyle/>
                    <a:p>
                      <a:r>
                        <a:rPr kumimoji="1" lang="ja-JP" altLang="en-US" dirty="0"/>
                        <a:t>　　　　✓</a:t>
                      </a:r>
                    </a:p>
                  </a:txBody>
                  <a:tcPr/>
                </a:tc>
                <a:tc>
                  <a:txBody>
                    <a:bodyPr/>
                    <a:lstStyle/>
                    <a:p>
                      <a:r>
                        <a:rPr kumimoji="1" lang="ja-JP" altLang="en-US" dirty="0"/>
                        <a:t>　　　　　✓</a:t>
                      </a:r>
                    </a:p>
                  </a:txBody>
                  <a:tcPr/>
                </a:tc>
                <a:tc>
                  <a:txBody>
                    <a:bodyPr/>
                    <a:lstStyle/>
                    <a:p>
                      <a:endParaRPr kumimoji="1" lang="ja-JP" altLang="en-US" dirty="0"/>
                    </a:p>
                  </a:txBody>
                  <a:tcPr/>
                </a:tc>
                <a:extLst>
                  <a:ext uri="{0D108BD9-81ED-4DB2-BD59-A6C34878D82A}">
                    <a16:rowId xmlns:a16="http://schemas.microsoft.com/office/drawing/2014/main" val="1380361655"/>
                  </a:ext>
                </a:extLst>
              </a:tr>
              <a:tr h="388673">
                <a:tc>
                  <a:txBody>
                    <a:bodyPr/>
                    <a:lstStyle/>
                    <a:p>
                      <a:pPr algn="ctr"/>
                      <a:r>
                        <a:rPr kumimoji="1" lang="en-US" altLang="ja-JP" dirty="0"/>
                        <a:t>3</a:t>
                      </a:r>
                      <a:r>
                        <a:rPr kumimoji="1" lang="ja-JP" altLang="en-US" dirty="0"/>
                        <a:t>次元性</a:t>
                      </a:r>
                    </a:p>
                  </a:txBody>
                  <a:tcPr/>
                </a:tc>
                <a:tc>
                  <a:txBody>
                    <a:bodyPr/>
                    <a:lstStyle/>
                    <a:p>
                      <a:r>
                        <a:rPr kumimoji="1" lang="ja-JP" altLang="en-US" dirty="0"/>
                        <a:t>　　　　✓</a:t>
                      </a:r>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167781930"/>
                  </a:ext>
                </a:extLst>
              </a:tr>
            </a:tbl>
          </a:graphicData>
        </a:graphic>
      </p:graphicFrame>
      <p:sp>
        <p:nvSpPr>
          <p:cNvPr id="10" name="四角形: 角を丸くする 9">
            <a:extLst>
              <a:ext uri="{FF2B5EF4-FFF2-40B4-BE49-F238E27FC236}">
                <a16:creationId xmlns:a16="http://schemas.microsoft.com/office/drawing/2014/main" id="{66D2A830-ABAB-4CBF-A92E-A12676B89F3A}"/>
              </a:ext>
            </a:extLst>
          </p:cNvPr>
          <p:cNvSpPr/>
          <p:nvPr/>
        </p:nvSpPr>
        <p:spPr>
          <a:xfrm>
            <a:off x="7475220" y="4982318"/>
            <a:ext cx="4457700" cy="7086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iPad</a:t>
            </a:r>
            <a:r>
              <a:rPr kumimoji="1" lang="ja-JP" altLang="en-US" dirty="0"/>
              <a:t>はテレビやビデオ、</a:t>
            </a:r>
            <a:endParaRPr kumimoji="1" lang="en-US" altLang="ja-JP" dirty="0"/>
          </a:p>
          <a:p>
            <a:pPr algn="ctr"/>
            <a:r>
              <a:rPr kumimoji="1" lang="ja-JP" altLang="en-US" dirty="0"/>
              <a:t>伝統的なおもちゃよりも優れている？</a:t>
            </a:r>
          </a:p>
        </p:txBody>
      </p:sp>
      <p:sp>
        <p:nvSpPr>
          <p:cNvPr id="11" name="四角形: 角を丸くする 10">
            <a:extLst>
              <a:ext uri="{FF2B5EF4-FFF2-40B4-BE49-F238E27FC236}">
                <a16:creationId xmlns:a16="http://schemas.microsoft.com/office/drawing/2014/main" id="{8FFB69D0-6566-480B-B642-4CF3D14A565A}"/>
              </a:ext>
            </a:extLst>
          </p:cNvPr>
          <p:cNvSpPr/>
          <p:nvPr/>
        </p:nvSpPr>
        <p:spPr>
          <a:xfrm>
            <a:off x="845820" y="5034334"/>
            <a:ext cx="6080760" cy="7086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solidFill>
                  <a:srgbClr val="FF0000"/>
                </a:solidFill>
              </a:rPr>
              <a:t>大人が子どもに本を読むという単純な行為には、</a:t>
            </a:r>
            <a:endParaRPr kumimoji="1" lang="en-US" altLang="ja-JP" b="1" dirty="0">
              <a:solidFill>
                <a:srgbClr val="FF0000"/>
              </a:solidFill>
            </a:endParaRPr>
          </a:p>
          <a:p>
            <a:pPr algn="ctr"/>
            <a:r>
              <a:rPr kumimoji="1" lang="en-US" altLang="ja-JP" b="1" dirty="0">
                <a:solidFill>
                  <a:srgbClr val="FF0000"/>
                </a:solidFill>
              </a:rPr>
              <a:t>7</a:t>
            </a:r>
            <a:r>
              <a:rPr kumimoji="1" lang="ja-JP" altLang="en-US" b="1" dirty="0">
                <a:solidFill>
                  <a:srgbClr val="FF0000"/>
                </a:solidFill>
              </a:rPr>
              <a:t>つの機能全てがある</a:t>
            </a:r>
          </a:p>
        </p:txBody>
      </p:sp>
      <p:sp>
        <p:nvSpPr>
          <p:cNvPr id="12" name="矢印: 下 11">
            <a:extLst>
              <a:ext uri="{FF2B5EF4-FFF2-40B4-BE49-F238E27FC236}">
                <a16:creationId xmlns:a16="http://schemas.microsoft.com/office/drawing/2014/main" id="{EDC7DC7E-1744-426B-A5D0-FE3FEC4790F2}"/>
              </a:ext>
            </a:extLst>
          </p:cNvPr>
          <p:cNvSpPr/>
          <p:nvPr/>
        </p:nvSpPr>
        <p:spPr>
          <a:xfrm rot="5400000">
            <a:off x="6740837" y="4950891"/>
            <a:ext cx="812692" cy="8755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1C40E73D-9D32-496F-8AC5-A8D1CC9CBC6B}"/>
              </a:ext>
            </a:extLst>
          </p:cNvPr>
          <p:cNvSpPr/>
          <p:nvPr/>
        </p:nvSpPr>
        <p:spPr>
          <a:xfrm>
            <a:off x="1028700" y="5894685"/>
            <a:ext cx="10904220" cy="5472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Dimitri A</a:t>
            </a:r>
            <a:r>
              <a:rPr kumimoji="1" lang="ja-JP" altLang="en-US" dirty="0"/>
              <a:t>．</a:t>
            </a:r>
            <a:r>
              <a:rPr kumimoji="1" lang="en-US" altLang="ja-JP" dirty="0"/>
              <a:t>Interactive Media Use at Younger Than the Age of 2 Years. Time to Rethink the American Academy of Pediatrics Guideline? JAMA pediatrics 168(5) 399-400,2014 </a:t>
            </a:r>
            <a:r>
              <a:rPr kumimoji="1" lang="en-US" altLang="ja-JP" b="1" dirty="0"/>
              <a:t>. </a:t>
            </a:r>
            <a:endParaRPr kumimoji="1" lang="ja-JP" altLang="en-US" b="1" dirty="0"/>
          </a:p>
        </p:txBody>
      </p:sp>
    </p:spTree>
    <p:extLst>
      <p:ext uri="{BB962C8B-B14F-4D97-AF65-F5344CB8AC3E}">
        <p14:creationId xmlns:p14="http://schemas.microsoft.com/office/powerpoint/2010/main" val="259528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45440CD-EEF8-4CCB-8EC1-0AA715BACE86}"/>
              </a:ext>
            </a:extLst>
          </p:cNvPr>
          <p:cNvSpPr>
            <a:spLocks noGrp="1"/>
          </p:cNvSpPr>
          <p:nvPr>
            <p:ph idx="1"/>
          </p:nvPr>
        </p:nvSpPr>
        <p:spPr>
          <a:xfrm>
            <a:off x="1371600" y="308610"/>
            <a:ext cx="9601200" cy="5909310"/>
          </a:xfrm>
        </p:spPr>
        <p:txBody>
          <a:bodyPr>
            <a:normAutofit/>
          </a:bodyPr>
          <a:lstStyle/>
          <a:p>
            <a:r>
              <a:rPr kumimoji="1" lang="en-US" altLang="ja-JP" sz="2800" dirty="0"/>
              <a:t>iPad</a:t>
            </a:r>
            <a:r>
              <a:rPr kumimoji="1" lang="ja-JP" altLang="en-US" sz="2800" dirty="0"/>
              <a:t>を行う時間・・・</a:t>
            </a:r>
            <a:r>
              <a:rPr kumimoji="1" lang="ja-JP" altLang="en-US" sz="2800" b="1" dirty="0">
                <a:solidFill>
                  <a:srgbClr val="FF0000"/>
                </a:solidFill>
              </a:rPr>
              <a:t>子どもの発達にとって不可欠な活動の代わりになってしまう</a:t>
            </a:r>
            <a:r>
              <a:rPr kumimoji="1" lang="ja-JP" altLang="en-US" sz="2800" dirty="0"/>
              <a:t>可能性</a:t>
            </a:r>
            <a:endParaRPr lang="en-US" altLang="ja-JP" sz="2800" dirty="0"/>
          </a:p>
          <a:p>
            <a:r>
              <a:rPr lang="ja-JP" altLang="en-US" sz="2800" dirty="0"/>
              <a:t>レストランで家族が一緒にいても、各メンバーは自分のデバイスに目を凝らす</a:t>
            </a:r>
            <a:endParaRPr lang="en-US" altLang="ja-JP" sz="2800" dirty="0"/>
          </a:p>
          <a:p>
            <a:pPr marL="0" indent="0">
              <a:buNone/>
            </a:pPr>
            <a:r>
              <a:rPr lang="ja-JP" altLang="en-US" sz="2800" dirty="0"/>
              <a:t>　　☞家族のかかわりの機会がますます少なくなる</a:t>
            </a:r>
            <a:endParaRPr lang="en-US" altLang="ja-JP" sz="2800" dirty="0"/>
          </a:p>
          <a:p>
            <a:r>
              <a:rPr lang="ja-JP" altLang="en-US" sz="2800" dirty="0"/>
              <a:t>従来のメディア利用から</a:t>
            </a:r>
            <a:r>
              <a:rPr lang="en-US" altLang="ja-JP" sz="2800" dirty="0"/>
              <a:t>iPad</a:t>
            </a:r>
            <a:r>
              <a:rPr lang="ja-JP" altLang="en-US" sz="2800" dirty="0"/>
              <a:t>やタブレット端末に代わる可能性</a:t>
            </a:r>
            <a:endParaRPr lang="en-US" altLang="ja-JP" sz="2800" dirty="0"/>
          </a:p>
          <a:p>
            <a:pPr marL="0" indent="0">
              <a:buNone/>
            </a:pPr>
            <a:r>
              <a:rPr kumimoji="1" lang="ja-JP" altLang="en-US" sz="2800" dirty="0"/>
              <a:t>　　☞受け身ではなく「やった！」という</a:t>
            </a:r>
            <a:r>
              <a:rPr kumimoji="1" lang="ja-JP" altLang="en-US" sz="2800" b="1" dirty="0"/>
              <a:t>応答性</a:t>
            </a:r>
            <a:r>
              <a:rPr kumimoji="1" lang="ja-JP" altLang="en-US" sz="2800" dirty="0"/>
              <a:t>を持つ</a:t>
            </a:r>
            <a:endParaRPr kumimoji="1" lang="en-US" altLang="ja-JP" sz="2800" dirty="0"/>
          </a:p>
          <a:p>
            <a:pPr marL="0" indent="0">
              <a:buNone/>
            </a:pPr>
            <a:r>
              <a:rPr lang="ja-JP" altLang="en-US" sz="2800" dirty="0"/>
              <a:t>　　☞</a:t>
            </a:r>
            <a:r>
              <a:rPr lang="ja-JP" altLang="en-US" sz="2800" b="1" dirty="0"/>
              <a:t>子どもが画面に触れて何かを起こすことから得られる喜び</a:t>
            </a:r>
            <a:r>
              <a:rPr lang="ja-JP" altLang="en-US" sz="2800" dirty="0"/>
              <a:t>は、啓発的であり、</a:t>
            </a:r>
            <a:r>
              <a:rPr lang="ja-JP" altLang="en-US" sz="2800" dirty="0">
                <a:solidFill>
                  <a:srgbClr val="FF0000"/>
                </a:solidFill>
              </a:rPr>
              <a:t>潜在的に中毒性</a:t>
            </a:r>
            <a:r>
              <a:rPr lang="ja-JP" altLang="en-US" sz="2800" dirty="0"/>
              <a:t>がある</a:t>
            </a:r>
            <a:endParaRPr kumimoji="1" lang="ja-JP" altLang="en-US" sz="2800" dirty="0"/>
          </a:p>
        </p:txBody>
      </p:sp>
      <p:sp>
        <p:nvSpPr>
          <p:cNvPr id="4" name="フッター プレースホルダー 3">
            <a:extLst>
              <a:ext uri="{FF2B5EF4-FFF2-40B4-BE49-F238E27FC236}">
                <a16:creationId xmlns:a16="http://schemas.microsoft.com/office/drawing/2014/main" id="{A839ADF7-CAA1-48A8-A091-055F58BE2C72}"/>
              </a:ext>
            </a:extLst>
          </p:cNvPr>
          <p:cNvSpPr>
            <a:spLocks noGrp="1"/>
          </p:cNvSpPr>
          <p:nvPr>
            <p:ph type="ftr" sz="quarter" idx="11"/>
          </p:nvPr>
        </p:nvSpPr>
        <p:spPr/>
        <p:txBody>
          <a:bodyPr/>
          <a:lstStyle/>
          <a:p>
            <a:r>
              <a:rPr lang="ja-JP" altLang="en-US" dirty="0"/>
              <a:t>岐阜県乳幼児教育・保育セミナー＠大西　薫</a:t>
            </a:r>
            <a:endParaRPr lang="en-US" dirty="0"/>
          </a:p>
        </p:txBody>
      </p:sp>
      <p:sp>
        <p:nvSpPr>
          <p:cNvPr id="5" name="スライド番号プレースホルダー 4">
            <a:extLst>
              <a:ext uri="{FF2B5EF4-FFF2-40B4-BE49-F238E27FC236}">
                <a16:creationId xmlns:a16="http://schemas.microsoft.com/office/drawing/2014/main" id="{7D7611A4-5C3B-48D8-8802-9F554B35A69C}"/>
              </a:ext>
            </a:extLst>
          </p:cNvPr>
          <p:cNvSpPr>
            <a:spLocks noGrp="1"/>
          </p:cNvSpPr>
          <p:nvPr>
            <p:ph type="sldNum" sz="quarter" idx="12"/>
          </p:nvPr>
        </p:nvSpPr>
        <p:spPr/>
        <p:txBody>
          <a:bodyPr/>
          <a:lstStyle/>
          <a:p>
            <a:fld id="{69E57DC2-970A-4B3E-BB1C-7A09969E49DF}" type="slidenum">
              <a:rPr lang="en-US" smtClean="0"/>
              <a:t>56</a:t>
            </a:fld>
            <a:endParaRPr lang="en-US" dirty="0"/>
          </a:p>
        </p:txBody>
      </p:sp>
      <p:sp>
        <p:nvSpPr>
          <p:cNvPr id="6" name="四角形: 角を丸くする 5">
            <a:extLst>
              <a:ext uri="{FF2B5EF4-FFF2-40B4-BE49-F238E27FC236}">
                <a16:creationId xmlns:a16="http://schemas.microsoft.com/office/drawing/2014/main" id="{588C16AA-6000-47A1-AA81-8DB1FE57D1AC}"/>
              </a:ext>
            </a:extLst>
          </p:cNvPr>
          <p:cNvSpPr/>
          <p:nvPr/>
        </p:nvSpPr>
        <p:spPr>
          <a:xfrm>
            <a:off x="1943100" y="5212080"/>
            <a:ext cx="9441180" cy="10058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子どもたちの貴重な数時間の目覚めの時間には、</a:t>
            </a:r>
            <a:r>
              <a:rPr kumimoji="1" lang="ja-JP" altLang="en-US" b="1" dirty="0"/>
              <a:t>やるべきことがたくさんあり</a:t>
            </a:r>
            <a:r>
              <a:rPr kumimoji="1" lang="ja-JP" altLang="en-US" dirty="0"/>
              <a:t>、</a:t>
            </a:r>
            <a:r>
              <a:rPr kumimoji="1" lang="ja-JP" altLang="en-US" b="1" dirty="0"/>
              <a:t>経験することによって身に付ける（</a:t>
            </a:r>
            <a:r>
              <a:rPr kumimoji="1" lang="en-US" altLang="ja-JP" b="1" dirty="0"/>
              <a:t>learned)</a:t>
            </a:r>
            <a:r>
              <a:rPr kumimoji="1" lang="ja-JP" altLang="en-US" b="1" dirty="0"/>
              <a:t>ことはたくさんある</a:t>
            </a:r>
            <a:r>
              <a:rPr kumimoji="1" lang="ja-JP" altLang="en-US" dirty="0"/>
              <a:t>。</a:t>
            </a:r>
          </a:p>
        </p:txBody>
      </p:sp>
    </p:spTree>
    <p:extLst>
      <p:ext uri="{BB962C8B-B14F-4D97-AF65-F5344CB8AC3E}">
        <p14:creationId xmlns:p14="http://schemas.microsoft.com/office/powerpoint/2010/main" val="380335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F4418-8A2C-443A-A8DE-E8F44DCAD74A}"/>
              </a:ext>
            </a:extLst>
          </p:cNvPr>
          <p:cNvSpPr>
            <a:spLocks noGrp="1"/>
          </p:cNvSpPr>
          <p:nvPr>
            <p:ph type="title"/>
          </p:nvPr>
        </p:nvSpPr>
        <p:spPr>
          <a:xfrm>
            <a:off x="1371600" y="247650"/>
            <a:ext cx="9601200" cy="1485900"/>
          </a:xfrm>
        </p:spPr>
        <p:txBody>
          <a:bodyPr>
            <a:normAutofit/>
          </a:bodyPr>
          <a:lstStyle/>
          <a:p>
            <a:r>
              <a:rPr lang="ja-JP" altLang="en-US" dirty="0"/>
              <a:t>これはマナー違反？　</a:t>
            </a:r>
            <a:br>
              <a:rPr lang="en-US" altLang="ja-JP" dirty="0"/>
            </a:br>
            <a:r>
              <a:rPr lang="ja-JP" altLang="en-US" dirty="0"/>
              <a:t>それとも可処分時間の有効活用？</a:t>
            </a:r>
            <a:endParaRPr kumimoji="1" lang="ja-JP" altLang="en-US" dirty="0"/>
          </a:p>
        </p:txBody>
      </p:sp>
      <p:pic>
        <p:nvPicPr>
          <p:cNvPr id="5122" name="Picture 2" descr="é¢é£ç»å">
            <a:extLst>
              <a:ext uri="{FF2B5EF4-FFF2-40B4-BE49-F238E27FC236}">
                <a16:creationId xmlns:a16="http://schemas.microsoft.com/office/drawing/2014/main" id="{100AE4D0-B3DB-4509-A066-9AED790EA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416" y="1501941"/>
            <a:ext cx="7427168" cy="4951445"/>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9017422F-22E1-4119-A656-29DFAF7403E6}"/>
              </a:ext>
            </a:extLst>
          </p:cNvPr>
          <p:cNvSpPr>
            <a:spLocks noGrp="1"/>
          </p:cNvSpPr>
          <p:nvPr>
            <p:ph type="sldNum" sz="quarter" idx="12"/>
          </p:nvPr>
        </p:nvSpPr>
        <p:spPr/>
        <p:txBody>
          <a:bodyPr/>
          <a:lstStyle/>
          <a:p>
            <a:fld id="{B7F601C4-0244-4731-9561-3B36250AA4D3}" type="slidenum">
              <a:rPr kumimoji="1" lang="ja-JP" altLang="en-US" smtClean="0"/>
              <a:pPr/>
              <a:t>57</a:t>
            </a:fld>
            <a:endParaRPr kumimoji="1" lang="ja-JP" altLang="en-US"/>
          </a:p>
        </p:txBody>
      </p:sp>
      <p:sp>
        <p:nvSpPr>
          <p:cNvPr id="5" name="フッター プレースホルダー 4">
            <a:extLst>
              <a:ext uri="{FF2B5EF4-FFF2-40B4-BE49-F238E27FC236}">
                <a16:creationId xmlns:a16="http://schemas.microsoft.com/office/drawing/2014/main" id="{57306139-8B82-4D45-BC8C-0B972C648DB3}"/>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146817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F4418-8A2C-443A-A8DE-E8F44DCAD74A}"/>
              </a:ext>
            </a:extLst>
          </p:cNvPr>
          <p:cNvSpPr>
            <a:spLocks noGrp="1"/>
          </p:cNvSpPr>
          <p:nvPr>
            <p:ph type="title"/>
          </p:nvPr>
        </p:nvSpPr>
        <p:spPr>
          <a:xfrm>
            <a:off x="1233378" y="214114"/>
            <a:ext cx="9601200" cy="1485900"/>
          </a:xfrm>
        </p:spPr>
        <p:txBody>
          <a:bodyPr>
            <a:normAutofit/>
          </a:bodyPr>
          <a:lstStyle/>
          <a:p>
            <a:r>
              <a:rPr kumimoji="1" lang="ja-JP" altLang="en-US" dirty="0"/>
              <a:t>これはマナー違反？　</a:t>
            </a:r>
            <a:br>
              <a:rPr kumimoji="1" lang="en-US" altLang="ja-JP" dirty="0"/>
            </a:br>
            <a:r>
              <a:rPr kumimoji="1" lang="ja-JP" altLang="en-US" dirty="0"/>
              <a:t>それとも可処分時間の有効活用？</a:t>
            </a:r>
          </a:p>
        </p:txBody>
      </p:sp>
      <p:pic>
        <p:nvPicPr>
          <p:cNvPr id="5124" name="Picture 4" descr="é¢é£ç»å">
            <a:extLst>
              <a:ext uri="{FF2B5EF4-FFF2-40B4-BE49-F238E27FC236}">
                <a16:creationId xmlns:a16="http://schemas.microsoft.com/office/drawing/2014/main" id="{03FEF0DA-00A3-4F3C-BCBC-20FED82CF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582" y="1515626"/>
            <a:ext cx="7974793" cy="493776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1C805203-F40F-4074-AAB3-A06D2F224F28}"/>
              </a:ext>
            </a:extLst>
          </p:cNvPr>
          <p:cNvSpPr>
            <a:spLocks noGrp="1"/>
          </p:cNvSpPr>
          <p:nvPr>
            <p:ph type="sldNum" sz="quarter" idx="12"/>
          </p:nvPr>
        </p:nvSpPr>
        <p:spPr/>
        <p:txBody>
          <a:bodyPr/>
          <a:lstStyle/>
          <a:p>
            <a:fld id="{B7F601C4-0244-4731-9561-3B36250AA4D3}" type="slidenum">
              <a:rPr kumimoji="1" lang="ja-JP" altLang="en-US" smtClean="0"/>
              <a:pPr/>
              <a:t>58</a:t>
            </a:fld>
            <a:endParaRPr kumimoji="1" lang="ja-JP" altLang="en-US"/>
          </a:p>
        </p:txBody>
      </p:sp>
      <p:sp>
        <p:nvSpPr>
          <p:cNvPr id="5" name="フッター プレースホルダー 4">
            <a:extLst>
              <a:ext uri="{FF2B5EF4-FFF2-40B4-BE49-F238E27FC236}">
                <a16:creationId xmlns:a16="http://schemas.microsoft.com/office/drawing/2014/main" id="{6DDB620F-AD2F-4CEF-AD2D-34A6A3C7AD9A}"/>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1092052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F4418-8A2C-443A-A8DE-E8F44DCAD74A}"/>
              </a:ext>
            </a:extLst>
          </p:cNvPr>
          <p:cNvSpPr>
            <a:spLocks noGrp="1"/>
          </p:cNvSpPr>
          <p:nvPr>
            <p:ph type="title"/>
          </p:nvPr>
        </p:nvSpPr>
        <p:spPr>
          <a:xfrm>
            <a:off x="1371600" y="214114"/>
            <a:ext cx="9601200" cy="1485900"/>
          </a:xfrm>
        </p:spPr>
        <p:txBody>
          <a:bodyPr>
            <a:normAutofit/>
          </a:bodyPr>
          <a:lstStyle/>
          <a:p>
            <a:r>
              <a:rPr lang="ja-JP" altLang="en-US" dirty="0"/>
              <a:t>これはマナー違反？　</a:t>
            </a:r>
            <a:br>
              <a:rPr lang="en-US" altLang="ja-JP" dirty="0"/>
            </a:br>
            <a:r>
              <a:rPr lang="ja-JP" altLang="en-US" dirty="0"/>
              <a:t>それとも可処分時間の有効活用？</a:t>
            </a:r>
            <a:endParaRPr kumimoji="1" lang="ja-JP" altLang="en-US" dirty="0"/>
          </a:p>
        </p:txBody>
      </p:sp>
      <p:pic>
        <p:nvPicPr>
          <p:cNvPr id="8194" name="Picture 2" descr="ããªããã¹ãããé£äºãã®ç»åæ¤ç´¢çµæ">
            <a:extLst>
              <a:ext uri="{FF2B5EF4-FFF2-40B4-BE49-F238E27FC236}">
                <a16:creationId xmlns:a16="http://schemas.microsoft.com/office/drawing/2014/main" id="{ABBD0AFB-215A-43F4-B83A-054609E86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641" y="1454654"/>
            <a:ext cx="7395100" cy="492110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F856B0C8-3567-45B2-B5C5-862EF56D12D0}"/>
              </a:ext>
            </a:extLst>
          </p:cNvPr>
          <p:cNvSpPr>
            <a:spLocks noGrp="1"/>
          </p:cNvSpPr>
          <p:nvPr>
            <p:ph type="sldNum" sz="quarter" idx="12"/>
          </p:nvPr>
        </p:nvSpPr>
        <p:spPr/>
        <p:txBody>
          <a:bodyPr/>
          <a:lstStyle/>
          <a:p>
            <a:fld id="{B7F601C4-0244-4731-9561-3B36250AA4D3}" type="slidenum">
              <a:rPr kumimoji="1" lang="ja-JP" altLang="en-US" smtClean="0"/>
              <a:pPr/>
              <a:t>59</a:t>
            </a:fld>
            <a:endParaRPr kumimoji="1" lang="ja-JP" altLang="en-US"/>
          </a:p>
        </p:txBody>
      </p:sp>
      <p:sp>
        <p:nvSpPr>
          <p:cNvPr id="5" name="フッター プレースホルダー 4">
            <a:extLst>
              <a:ext uri="{FF2B5EF4-FFF2-40B4-BE49-F238E27FC236}">
                <a16:creationId xmlns:a16="http://schemas.microsoft.com/office/drawing/2014/main" id="{9E6D4E9D-3E54-4C83-A461-DA0AA3B0202F}"/>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86552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F2A613-06EB-4247-8EDD-75CD74FFE7DF}"/>
              </a:ext>
            </a:extLst>
          </p:cNvPr>
          <p:cNvSpPr>
            <a:spLocks noGrp="1"/>
          </p:cNvSpPr>
          <p:nvPr>
            <p:ph type="title"/>
          </p:nvPr>
        </p:nvSpPr>
        <p:spPr>
          <a:xfrm>
            <a:off x="1371600" y="685800"/>
            <a:ext cx="9601200" cy="787893"/>
          </a:xfrm>
        </p:spPr>
        <p:txBody>
          <a:bodyPr/>
          <a:lstStyle/>
          <a:p>
            <a:r>
              <a:rPr kumimoji="1" lang="ja-JP" altLang="en-US" dirty="0"/>
              <a:t>悪い人には悪いことが起こる？</a:t>
            </a:r>
          </a:p>
        </p:txBody>
      </p:sp>
      <p:sp>
        <p:nvSpPr>
          <p:cNvPr id="3" name="コンテンツ プレースホルダー 2">
            <a:extLst>
              <a:ext uri="{FF2B5EF4-FFF2-40B4-BE49-F238E27FC236}">
                <a16:creationId xmlns:a16="http://schemas.microsoft.com/office/drawing/2014/main" id="{DB729B62-C5ED-4F32-BED3-5FB104C4CA9D}"/>
              </a:ext>
            </a:extLst>
          </p:cNvPr>
          <p:cNvSpPr>
            <a:spLocks noGrp="1"/>
          </p:cNvSpPr>
          <p:nvPr>
            <p:ph idx="1"/>
          </p:nvPr>
        </p:nvSpPr>
        <p:spPr>
          <a:xfrm>
            <a:off x="1371600" y="1895382"/>
            <a:ext cx="9805386" cy="3581400"/>
          </a:xfrm>
        </p:spPr>
        <p:txBody>
          <a:bodyPr>
            <a:normAutofit lnSpcReduction="10000"/>
          </a:bodyPr>
          <a:lstStyle/>
          <a:p>
            <a:r>
              <a:rPr lang="ja-JP" altLang="en-US" b="1" dirty="0"/>
              <a:t>子どもは幼ないほど</a:t>
            </a:r>
            <a:r>
              <a:rPr lang="ja-JP" altLang="en-US" dirty="0"/>
              <a:t>、</a:t>
            </a:r>
            <a:r>
              <a:rPr lang="ja-JP" altLang="en-US" b="1" dirty="0"/>
              <a:t>病気の原因として「悪い子だから」というような因果応報的な考え方をする傾向がある</a:t>
            </a:r>
            <a:r>
              <a:rPr lang="ja-JP" altLang="en-US" dirty="0"/>
              <a:t>ことが報告されている</a:t>
            </a:r>
            <a:endParaRPr lang="en-US" altLang="ja-JP" dirty="0"/>
          </a:p>
          <a:p>
            <a:endParaRPr lang="en-US" altLang="ja-JP" dirty="0"/>
          </a:p>
          <a:p>
            <a:r>
              <a:rPr lang="ja-JP" altLang="en-US" b="1" dirty="0"/>
              <a:t>「いたずらする子は良い子より病気になりやすい？」という質問に、年長児・</a:t>
            </a:r>
            <a:r>
              <a:rPr lang="en-US" altLang="ja-JP" b="1" dirty="0"/>
              <a:t>1</a:t>
            </a:r>
            <a:r>
              <a:rPr lang="ja-JP" altLang="en-US" b="1" dirty="0"/>
              <a:t>年生の</a:t>
            </a:r>
            <a:r>
              <a:rPr lang="en-US" altLang="ja-JP" b="1" dirty="0">
                <a:solidFill>
                  <a:srgbClr val="FF0000"/>
                </a:solidFill>
              </a:rPr>
              <a:t>70.9</a:t>
            </a:r>
            <a:r>
              <a:rPr lang="ja-JP" altLang="en-US" b="1" dirty="0">
                <a:solidFill>
                  <a:srgbClr val="FF0000"/>
                </a:solidFill>
              </a:rPr>
              <a:t>％が「はい」</a:t>
            </a:r>
            <a:r>
              <a:rPr lang="ja-JP" altLang="en-US" b="1" dirty="0"/>
              <a:t>と回答</a:t>
            </a:r>
            <a:r>
              <a:rPr lang="ja-JP" altLang="en-US" dirty="0"/>
              <a:t>。一方、小学</a:t>
            </a:r>
            <a:r>
              <a:rPr lang="en-US" altLang="ja-JP" dirty="0"/>
              <a:t>4</a:t>
            </a:r>
            <a:r>
              <a:rPr lang="ja-JP" altLang="en-US" dirty="0"/>
              <a:t>・</a:t>
            </a:r>
            <a:r>
              <a:rPr lang="en-US" altLang="ja-JP" dirty="0"/>
              <a:t>5</a:t>
            </a:r>
            <a:r>
              <a:rPr lang="ja-JP" altLang="en-US" dirty="0"/>
              <a:t>年生になると</a:t>
            </a:r>
            <a:r>
              <a:rPr lang="en-US" altLang="ja-JP" dirty="0"/>
              <a:t>45.9</a:t>
            </a:r>
            <a:r>
              <a:rPr lang="ja-JP" altLang="en-US" dirty="0"/>
              <a:t>％まで減少</a:t>
            </a:r>
            <a:endParaRPr lang="en-US" altLang="ja-JP" dirty="0"/>
          </a:p>
          <a:p>
            <a:pPr marL="0" indent="0">
              <a:buNone/>
            </a:pPr>
            <a:r>
              <a:rPr lang="ja-JP" altLang="en-US" dirty="0"/>
              <a:t>　☞「悪いことをした子には悪いことが起こる」という因果応報的な考え方は、幼い子どもにおいて、病気に限らず事故や天災など様々な事象に関してみられることが分かっている</a:t>
            </a:r>
            <a:endParaRPr lang="en-US" altLang="ja-JP" dirty="0"/>
          </a:p>
          <a:p>
            <a:pPr marL="0" indent="0">
              <a:buNone/>
            </a:pPr>
            <a:r>
              <a:rPr lang="ja-JP" altLang="en-US" dirty="0"/>
              <a:t>　☞子どもたちのこのような考え方には、悪いことをしたら必ず罰せられるという道徳的な教訓を含む、絵本や童話などに触れていることが影響しているのかもしれない</a:t>
            </a:r>
            <a:endParaRPr lang="en-US" altLang="ja-JP" dirty="0"/>
          </a:p>
          <a:p>
            <a:pPr marL="0" indent="0">
              <a:buNone/>
            </a:pPr>
            <a:endParaRPr kumimoji="1" lang="ja-JP" altLang="en-US" dirty="0"/>
          </a:p>
        </p:txBody>
      </p:sp>
      <p:sp>
        <p:nvSpPr>
          <p:cNvPr id="7" name="四角形: 角を丸くする 6">
            <a:extLst>
              <a:ext uri="{FF2B5EF4-FFF2-40B4-BE49-F238E27FC236}">
                <a16:creationId xmlns:a16="http://schemas.microsoft.com/office/drawing/2014/main" id="{2FCEB2B5-21E3-47C3-9F36-7CBA51BDD98D}"/>
              </a:ext>
            </a:extLst>
          </p:cNvPr>
          <p:cNvSpPr/>
          <p:nvPr/>
        </p:nvSpPr>
        <p:spPr>
          <a:xfrm>
            <a:off x="1504765" y="5610133"/>
            <a:ext cx="9898602" cy="56206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dirty="0"/>
              <a:t>Gratz, R.R., &amp; Pihavin, J. A. (1984). What Makes Kids Sick: Children’s Beliefs about the Causative Factors of Illness. </a:t>
            </a:r>
            <a:r>
              <a:rPr kumimoji="1" lang="en-US" altLang="ja-JP" i="1" dirty="0"/>
              <a:t>Children’s Health Care</a:t>
            </a:r>
            <a:r>
              <a:rPr kumimoji="1" lang="en-US" altLang="ja-JP" dirty="0"/>
              <a:t>,12(4), 156-162.</a:t>
            </a:r>
          </a:p>
        </p:txBody>
      </p:sp>
      <p:sp>
        <p:nvSpPr>
          <p:cNvPr id="8" name="スライド番号プレースホルダー 7">
            <a:extLst>
              <a:ext uri="{FF2B5EF4-FFF2-40B4-BE49-F238E27FC236}">
                <a16:creationId xmlns:a16="http://schemas.microsoft.com/office/drawing/2014/main" id="{0DC5F5F1-C1B0-48E7-B5EE-8BF9DA76B65D}"/>
              </a:ext>
            </a:extLst>
          </p:cNvPr>
          <p:cNvSpPr>
            <a:spLocks noGrp="1"/>
          </p:cNvSpPr>
          <p:nvPr>
            <p:ph type="sldNum" sz="quarter" idx="12"/>
          </p:nvPr>
        </p:nvSpPr>
        <p:spPr/>
        <p:txBody>
          <a:bodyPr/>
          <a:lstStyle/>
          <a:p>
            <a:fld id="{69E57DC2-970A-4B3E-BB1C-7A09969E49DF}" type="slidenum">
              <a:rPr lang="en-US" smtClean="0"/>
              <a:t>6</a:t>
            </a:fld>
            <a:endParaRPr lang="en-US" dirty="0"/>
          </a:p>
        </p:txBody>
      </p:sp>
      <p:sp>
        <p:nvSpPr>
          <p:cNvPr id="9" name="フッター プレースホルダー 8">
            <a:extLst>
              <a:ext uri="{FF2B5EF4-FFF2-40B4-BE49-F238E27FC236}">
                <a16:creationId xmlns:a16="http://schemas.microsoft.com/office/drawing/2014/main" id="{BB786EA5-29C1-476F-AFCA-2395C5C22411}"/>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129531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F4418-8A2C-443A-A8DE-E8F44DCAD74A}"/>
              </a:ext>
            </a:extLst>
          </p:cNvPr>
          <p:cNvSpPr>
            <a:spLocks noGrp="1"/>
          </p:cNvSpPr>
          <p:nvPr>
            <p:ph type="title"/>
          </p:nvPr>
        </p:nvSpPr>
        <p:spPr>
          <a:xfrm>
            <a:off x="1375409" y="247001"/>
            <a:ext cx="9601200" cy="1485900"/>
          </a:xfrm>
        </p:spPr>
        <p:txBody>
          <a:bodyPr>
            <a:normAutofit/>
          </a:bodyPr>
          <a:lstStyle/>
          <a:p>
            <a:r>
              <a:rPr lang="ja-JP" altLang="en-US" sz="4000" dirty="0"/>
              <a:t>これはマナー違反？　</a:t>
            </a:r>
            <a:br>
              <a:rPr lang="en-US" altLang="ja-JP" sz="4000" dirty="0"/>
            </a:br>
            <a:r>
              <a:rPr lang="ja-JP" altLang="en-US" sz="4000" dirty="0"/>
              <a:t>それとも可処分時間の有効活用？</a:t>
            </a:r>
            <a:endParaRPr kumimoji="1" lang="ja-JP" altLang="en-US" sz="4000" dirty="0"/>
          </a:p>
        </p:txBody>
      </p:sp>
      <p:pic>
        <p:nvPicPr>
          <p:cNvPr id="5126" name="Picture 6" descr="ãå­ä¾ãé£äºãã¹ãããã®ç»åæ¤ç´¢çµæ">
            <a:extLst>
              <a:ext uri="{FF2B5EF4-FFF2-40B4-BE49-F238E27FC236}">
                <a16:creationId xmlns:a16="http://schemas.microsoft.com/office/drawing/2014/main" id="{CDD5A2F8-4880-4851-83E7-CFA8F8F68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225" y="1361850"/>
            <a:ext cx="8219567" cy="5462587"/>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EF0D979F-C743-406B-8B9C-7BBE16A2262A}"/>
              </a:ext>
            </a:extLst>
          </p:cNvPr>
          <p:cNvSpPr>
            <a:spLocks noGrp="1"/>
          </p:cNvSpPr>
          <p:nvPr>
            <p:ph type="sldNum" sz="quarter" idx="12"/>
          </p:nvPr>
        </p:nvSpPr>
        <p:spPr/>
        <p:txBody>
          <a:bodyPr/>
          <a:lstStyle/>
          <a:p>
            <a:fld id="{B7F601C4-0244-4731-9561-3B36250AA4D3}" type="slidenum">
              <a:rPr kumimoji="1" lang="ja-JP" altLang="en-US" smtClean="0"/>
              <a:pPr/>
              <a:t>60</a:t>
            </a:fld>
            <a:endParaRPr kumimoji="1" lang="ja-JP" altLang="en-US"/>
          </a:p>
        </p:txBody>
      </p:sp>
      <p:sp>
        <p:nvSpPr>
          <p:cNvPr id="5" name="フッター プレースホルダー 4">
            <a:extLst>
              <a:ext uri="{FF2B5EF4-FFF2-40B4-BE49-F238E27FC236}">
                <a16:creationId xmlns:a16="http://schemas.microsoft.com/office/drawing/2014/main" id="{BBB696C4-B4F3-47D1-931E-AEBDA91CF365}"/>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2189261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B2C4EE-4D2A-4A93-9BB1-8D61493963F3}"/>
              </a:ext>
            </a:extLst>
          </p:cNvPr>
          <p:cNvSpPr>
            <a:spLocks noGrp="1"/>
          </p:cNvSpPr>
          <p:nvPr>
            <p:ph type="title"/>
          </p:nvPr>
        </p:nvSpPr>
        <p:spPr>
          <a:xfrm>
            <a:off x="1131570" y="217549"/>
            <a:ext cx="10504170" cy="944448"/>
          </a:xfrm>
        </p:spPr>
        <p:txBody>
          <a:bodyPr>
            <a:normAutofit/>
          </a:bodyPr>
          <a:lstStyle/>
          <a:p>
            <a:r>
              <a:rPr kumimoji="1" lang="ja-JP" altLang="en-US" dirty="0"/>
              <a:t>情報社会における子どもの発達の難しさ</a:t>
            </a:r>
          </a:p>
        </p:txBody>
      </p:sp>
      <p:sp>
        <p:nvSpPr>
          <p:cNvPr id="3" name="コンテンツ プレースホルダー 2">
            <a:extLst>
              <a:ext uri="{FF2B5EF4-FFF2-40B4-BE49-F238E27FC236}">
                <a16:creationId xmlns:a16="http://schemas.microsoft.com/office/drawing/2014/main" id="{6136FCC0-7713-4FEB-A473-2F3B4920C198}"/>
              </a:ext>
            </a:extLst>
          </p:cNvPr>
          <p:cNvSpPr>
            <a:spLocks noGrp="1"/>
          </p:cNvSpPr>
          <p:nvPr>
            <p:ph sz="quarter" idx="1"/>
          </p:nvPr>
        </p:nvSpPr>
        <p:spPr>
          <a:xfrm>
            <a:off x="1524000" y="1295910"/>
            <a:ext cx="9545028" cy="1196446"/>
          </a:xfrm>
        </p:spPr>
        <p:txBody>
          <a:bodyPr>
            <a:normAutofit/>
          </a:bodyPr>
          <a:lstStyle/>
          <a:p>
            <a:r>
              <a:rPr lang="ja-JP" altLang="en-US" sz="2400" dirty="0"/>
              <a:t>メディアに囲まれた現代において，個人の「可処分時間」を，必要な「能力を伸ばすのに必要な活動」に用いる時間はあるのか？</a:t>
            </a:r>
            <a:endParaRPr lang="en-US" altLang="ja-JP" sz="2400" dirty="0"/>
          </a:p>
          <a:p>
            <a:endParaRPr lang="en-US" altLang="ja-JP" u="sng" dirty="0">
              <a:solidFill>
                <a:srgbClr val="FF0000"/>
              </a:solidFill>
            </a:endParaRPr>
          </a:p>
          <a:p>
            <a:endParaRPr lang="en-US" altLang="ja-JP" u="sng" dirty="0">
              <a:solidFill>
                <a:srgbClr val="FF0000"/>
              </a:solidFill>
            </a:endParaRPr>
          </a:p>
          <a:p>
            <a:endParaRPr lang="en-US" altLang="ja-JP" u="sng" dirty="0">
              <a:solidFill>
                <a:srgbClr val="FF0000"/>
              </a:solidFill>
            </a:endParaRPr>
          </a:p>
        </p:txBody>
      </p:sp>
      <p:sp>
        <p:nvSpPr>
          <p:cNvPr id="5" name="スライド番号プレースホルダー 4">
            <a:extLst>
              <a:ext uri="{FF2B5EF4-FFF2-40B4-BE49-F238E27FC236}">
                <a16:creationId xmlns:a16="http://schemas.microsoft.com/office/drawing/2014/main" id="{9BAADA85-022B-4F46-8CF3-DFAEDCF67234}"/>
              </a:ext>
            </a:extLst>
          </p:cNvPr>
          <p:cNvSpPr>
            <a:spLocks noGrp="1"/>
          </p:cNvSpPr>
          <p:nvPr>
            <p:ph type="sldNum" sz="quarter" idx="12"/>
          </p:nvPr>
        </p:nvSpPr>
        <p:spPr/>
        <p:txBody>
          <a:bodyPr/>
          <a:lstStyle/>
          <a:p>
            <a:fld id="{B7F601C4-0244-4731-9561-3B36250AA4D3}" type="slidenum">
              <a:rPr kumimoji="1" lang="ja-JP" altLang="en-US" smtClean="0"/>
              <a:pPr/>
              <a:t>61</a:t>
            </a:fld>
            <a:endParaRPr kumimoji="1" lang="ja-JP" altLang="en-US"/>
          </a:p>
        </p:txBody>
      </p:sp>
      <p:sp>
        <p:nvSpPr>
          <p:cNvPr id="4" name="正方形/長方形 3">
            <a:extLst>
              <a:ext uri="{FF2B5EF4-FFF2-40B4-BE49-F238E27FC236}">
                <a16:creationId xmlns:a16="http://schemas.microsoft.com/office/drawing/2014/main" id="{92D963B1-5CC0-4FED-B301-AA5A6175715E}"/>
              </a:ext>
            </a:extLst>
          </p:cNvPr>
          <p:cNvSpPr/>
          <p:nvPr/>
        </p:nvSpPr>
        <p:spPr>
          <a:xfrm>
            <a:off x="1717821" y="2352093"/>
            <a:ext cx="933166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2000" b="1" u="sng" dirty="0">
                <a:solidFill>
                  <a:srgbClr val="FF0000"/>
                </a:solidFill>
              </a:rPr>
              <a:t>発達の大原則（浜田寿美男）</a:t>
            </a:r>
            <a:endParaRPr lang="en-US" altLang="ja-JP" sz="2000" b="1" u="sng" dirty="0">
              <a:solidFill>
                <a:srgbClr val="FF0000"/>
              </a:solidFill>
            </a:endParaRPr>
          </a:p>
          <a:p>
            <a:pPr marL="176213" indent="-176213"/>
            <a:r>
              <a:rPr lang="ja-JP" altLang="en-US" sz="2000" b="1" dirty="0">
                <a:solidFill>
                  <a:srgbClr val="FF0000"/>
                </a:solidFill>
              </a:rPr>
              <a:t>　人は手持ちの能力を最大限に使っている中で，次の新しい能力が伸びてくる（伸びないことももちろんある。）</a:t>
            </a:r>
            <a:endParaRPr lang="en-US" altLang="ja-JP" sz="2000" b="1" dirty="0">
              <a:solidFill>
                <a:srgbClr val="FF0000"/>
              </a:solidFill>
            </a:endParaRPr>
          </a:p>
        </p:txBody>
      </p:sp>
      <p:sp>
        <p:nvSpPr>
          <p:cNvPr id="6" name="正方形/長方形 5">
            <a:extLst>
              <a:ext uri="{FF2B5EF4-FFF2-40B4-BE49-F238E27FC236}">
                <a16:creationId xmlns:a16="http://schemas.microsoft.com/office/drawing/2014/main" id="{7694DAA2-5406-4B79-96EA-461C9FC53A48}"/>
              </a:ext>
            </a:extLst>
          </p:cNvPr>
          <p:cNvSpPr/>
          <p:nvPr/>
        </p:nvSpPr>
        <p:spPr>
          <a:xfrm>
            <a:off x="2893564" y="3729533"/>
            <a:ext cx="8503498" cy="261610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800" b="1" u="sng" dirty="0">
                <a:solidFill>
                  <a:srgbClr val="FF0000"/>
                </a:solidFill>
              </a:rPr>
              <a:t>様々な能力を最大限に使う場</a:t>
            </a:r>
            <a:r>
              <a:rPr lang="ja-JP" altLang="en-US" sz="2800" b="1" dirty="0"/>
              <a:t>はあるのか？</a:t>
            </a:r>
            <a:endParaRPr lang="en-US" altLang="ja-JP" sz="2800" b="1" dirty="0"/>
          </a:p>
          <a:p>
            <a:r>
              <a:rPr lang="ja-JP" altLang="en-US" sz="2800" b="1" dirty="0"/>
              <a:t>　　（指先・目・頭だけに，偏っていないか？）</a:t>
            </a:r>
            <a:endParaRPr lang="en-US" altLang="ja-JP" sz="2800" b="1" dirty="0"/>
          </a:p>
          <a:p>
            <a:endParaRPr lang="en-US" altLang="ja-JP" sz="2800" b="1" dirty="0"/>
          </a:p>
          <a:p>
            <a:r>
              <a:rPr lang="ja-JP" altLang="en-US" sz="2800" dirty="0"/>
              <a:t>あったとして，それを子どもは選び取れるのか？</a:t>
            </a:r>
            <a:endParaRPr lang="en-US" altLang="ja-JP" sz="2800" dirty="0"/>
          </a:p>
          <a:p>
            <a:endParaRPr lang="en-US" altLang="ja-JP" sz="2400" dirty="0"/>
          </a:p>
          <a:p>
            <a:r>
              <a:rPr lang="ja-JP" altLang="en-US" sz="2800" dirty="0"/>
              <a:t>大人は子どもに必要な環境を用意できるのか？</a:t>
            </a:r>
          </a:p>
        </p:txBody>
      </p:sp>
      <p:sp>
        <p:nvSpPr>
          <p:cNvPr id="8" name="フッター プレースホルダー 7">
            <a:extLst>
              <a:ext uri="{FF2B5EF4-FFF2-40B4-BE49-F238E27FC236}">
                <a16:creationId xmlns:a16="http://schemas.microsoft.com/office/drawing/2014/main" id="{B763E175-55DA-408E-BFA0-E59445C68409}"/>
              </a:ext>
            </a:extLst>
          </p:cNvPr>
          <p:cNvSpPr>
            <a:spLocks noGrp="1"/>
          </p:cNvSpPr>
          <p:nvPr>
            <p:ph type="ftr" sz="quarter" idx="11"/>
          </p:nvPr>
        </p:nvSpPr>
        <p:spPr/>
        <p:txBody>
          <a:bodyPr/>
          <a:lstStyle/>
          <a:p>
            <a:r>
              <a:rPr lang="ja-JP" altLang="en-US"/>
              <a:t>岐阜県乳幼児教育・保育セミナー＠大西　薫</a:t>
            </a:r>
            <a:endParaRPr lang="en-US" dirty="0"/>
          </a:p>
        </p:txBody>
      </p:sp>
      <p:sp>
        <p:nvSpPr>
          <p:cNvPr id="9" name="矢印: 右 8">
            <a:extLst>
              <a:ext uri="{FF2B5EF4-FFF2-40B4-BE49-F238E27FC236}">
                <a16:creationId xmlns:a16="http://schemas.microsoft.com/office/drawing/2014/main" id="{B1ECFC42-0E3A-49BD-8B10-BC292C968C1E}"/>
              </a:ext>
            </a:extLst>
          </p:cNvPr>
          <p:cNvSpPr/>
          <p:nvPr/>
        </p:nvSpPr>
        <p:spPr>
          <a:xfrm>
            <a:off x="1371600" y="3980898"/>
            <a:ext cx="1761994" cy="13381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4235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E5C290-138C-4253-A8A0-BAA012CB8656}"/>
              </a:ext>
            </a:extLst>
          </p:cNvPr>
          <p:cNvSpPr>
            <a:spLocks noGrp="1"/>
          </p:cNvSpPr>
          <p:nvPr>
            <p:ph type="title"/>
          </p:nvPr>
        </p:nvSpPr>
        <p:spPr>
          <a:xfrm>
            <a:off x="1371600" y="685800"/>
            <a:ext cx="9601200" cy="1080856"/>
          </a:xfrm>
        </p:spPr>
        <p:txBody>
          <a:bodyPr/>
          <a:lstStyle/>
          <a:p>
            <a:r>
              <a:rPr lang="ja-JP" altLang="en-US" dirty="0"/>
              <a:t>大人も同じ？</a:t>
            </a:r>
            <a:endParaRPr kumimoji="1" lang="ja-JP" altLang="en-US" dirty="0"/>
          </a:p>
        </p:txBody>
      </p:sp>
      <p:sp>
        <p:nvSpPr>
          <p:cNvPr id="3" name="コンテンツ プレースホルダー 2">
            <a:extLst>
              <a:ext uri="{FF2B5EF4-FFF2-40B4-BE49-F238E27FC236}">
                <a16:creationId xmlns:a16="http://schemas.microsoft.com/office/drawing/2014/main" id="{A5793649-9E71-486A-9B5D-3DD556A1B227}"/>
              </a:ext>
            </a:extLst>
          </p:cNvPr>
          <p:cNvSpPr>
            <a:spLocks noGrp="1"/>
          </p:cNvSpPr>
          <p:nvPr>
            <p:ph idx="1"/>
          </p:nvPr>
        </p:nvSpPr>
        <p:spPr>
          <a:xfrm>
            <a:off x="1371600" y="1633491"/>
            <a:ext cx="9601200" cy="4233909"/>
          </a:xfrm>
        </p:spPr>
        <p:txBody>
          <a:bodyPr>
            <a:normAutofit/>
          </a:bodyPr>
          <a:lstStyle/>
          <a:p>
            <a:r>
              <a:rPr kumimoji="1" lang="ja-JP" altLang="en-US" sz="2400" dirty="0"/>
              <a:t>子どもに限ったことではなく、</a:t>
            </a:r>
            <a:r>
              <a:rPr kumimoji="1" lang="ja-JP" altLang="en-US" sz="2400" b="1" dirty="0"/>
              <a:t>私たち大人も何か良くないことが起きたときに「バチが当たった」と言ったりする</a:t>
            </a:r>
            <a:endParaRPr kumimoji="1" lang="en-US" altLang="ja-JP" sz="2400" b="1" dirty="0"/>
          </a:p>
          <a:p>
            <a:pPr marL="0" indent="0">
              <a:buNone/>
            </a:pPr>
            <a:endParaRPr kumimoji="1" lang="en-US" altLang="ja-JP" sz="2400" b="1" dirty="0"/>
          </a:p>
          <a:p>
            <a:r>
              <a:rPr lang="ja-JP" altLang="en-US" sz="2400" dirty="0"/>
              <a:t>夜中に道を歩いていた女性が暴行を受けたというようなニュースが流れた時に「暗い夜道を歩いていたのが悪い」と、被害者を責めるような言動をすることも</a:t>
            </a:r>
            <a:endParaRPr lang="en-US" altLang="ja-JP" sz="2400" dirty="0"/>
          </a:p>
          <a:p>
            <a:pPr marL="0" indent="0">
              <a:buNone/>
            </a:pPr>
            <a:endParaRPr kumimoji="1" lang="ja-JP" altLang="en-US" sz="2400" dirty="0"/>
          </a:p>
        </p:txBody>
      </p:sp>
      <p:sp>
        <p:nvSpPr>
          <p:cNvPr id="5" name="四角形: 角を丸くする 4">
            <a:extLst>
              <a:ext uri="{FF2B5EF4-FFF2-40B4-BE49-F238E27FC236}">
                <a16:creationId xmlns:a16="http://schemas.microsoft.com/office/drawing/2014/main" id="{FEF4D755-39F8-44AF-B709-10DD9C4EEE5D}"/>
              </a:ext>
            </a:extLst>
          </p:cNvPr>
          <p:cNvSpPr/>
          <p:nvPr/>
        </p:nvSpPr>
        <p:spPr>
          <a:xfrm>
            <a:off x="1823837" y="4600807"/>
            <a:ext cx="8996563" cy="981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b="1" dirty="0"/>
              <a:t>特に、</a:t>
            </a:r>
            <a:r>
              <a:rPr kumimoji="1" lang="en-US" altLang="ja-JP" sz="2400" b="1" dirty="0"/>
              <a:t>SNS</a:t>
            </a:r>
            <a:r>
              <a:rPr kumimoji="1" lang="ja-JP" altLang="en-US" sz="2400" b="1" dirty="0"/>
              <a:t>などの普及により、被害者への誹謗中傷を目にする機会が多くなったといえる</a:t>
            </a:r>
          </a:p>
        </p:txBody>
      </p:sp>
      <p:sp>
        <p:nvSpPr>
          <p:cNvPr id="6" name="スライド番号プレースホルダー 5">
            <a:extLst>
              <a:ext uri="{FF2B5EF4-FFF2-40B4-BE49-F238E27FC236}">
                <a16:creationId xmlns:a16="http://schemas.microsoft.com/office/drawing/2014/main" id="{EC2A4092-4CE3-4E3E-9555-2DA70752AD3D}"/>
              </a:ext>
            </a:extLst>
          </p:cNvPr>
          <p:cNvSpPr>
            <a:spLocks noGrp="1"/>
          </p:cNvSpPr>
          <p:nvPr>
            <p:ph type="sldNum" sz="quarter" idx="12"/>
          </p:nvPr>
        </p:nvSpPr>
        <p:spPr/>
        <p:txBody>
          <a:bodyPr/>
          <a:lstStyle/>
          <a:p>
            <a:fld id="{69E57DC2-970A-4B3E-BB1C-7A09969E49DF}" type="slidenum">
              <a:rPr lang="en-US" smtClean="0"/>
              <a:t>7</a:t>
            </a:fld>
            <a:endParaRPr lang="en-US" dirty="0"/>
          </a:p>
        </p:txBody>
      </p:sp>
      <p:sp>
        <p:nvSpPr>
          <p:cNvPr id="7" name="フッター プレースホルダー 6">
            <a:extLst>
              <a:ext uri="{FF2B5EF4-FFF2-40B4-BE49-F238E27FC236}">
                <a16:creationId xmlns:a16="http://schemas.microsoft.com/office/drawing/2014/main" id="{702077FF-34F8-4892-AFCF-202A9D1CDFE7}"/>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73714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0D2784-C8C4-4E37-83AE-7A7C36EDA125}"/>
              </a:ext>
            </a:extLst>
          </p:cNvPr>
          <p:cNvSpPr>
            <a:spLocks noGrp="1"/>
          </p:cNvSpPr>
          <p:nvPr>
            <p:ph type="title"/>
          </p:nvPr>
        </p:nvSpPr>
        <p:spPr/>
        <p:txBody>
          <a:bodyPr/>
          <a:lstStyle/>
          <a:p>
            <a:r>
              <a:rPr lang="ja-JP" altLang="en-US" dirty="0"/>
              <a:t>「公正世界</a:t>
            </a:r>
            <a:r>
              <a:rPr kumimoji="1" lang="ja-JP" altLang="en-US" dirty="0"/>
              <a:t>信念」という考え方</a:t>
            </a:r>
          </a:p>
        </p:txBody>
      </p:sp>
      <p:sp>
        <p:nvSpPr>
          <p:cNvPr id="3" name="コンテンツ プレースホルダー 2">
            <a:extLst>
              <a:ext uri="{FF2B5EF4-FFF2-40B4-BE49-F238E27FC236}">
                <a16:creationId xmlns:a16="http://schemas.microsoft.com/office/drawing/2014/main" id="{7D6D2949-88DB-45B9-8BB9-4B041B4CE503}"/>
              </a:ext>
            </a:extLst>
          </p:cNvPr>
          <p:cNvSpPr>
            <a:spLocks noGrp="1"/>
          </p:cNvSpPr>
          <p:nvPr>
            <p:ph idx="1"/>
          </p:nvPr>
        </p:nvSpPr>
        <p:spPr>
          <a:xfrm>
            <a:off x="1371600" y="1704513"/>
            <a:ext cx="9601200" cy="4467687"/>
          </a:xfrm>
        </p:spPr>
        <p:txBody>
          <a:bodyPr>
            <a:normAutofit lnSpcReduction="10000"/>
          </a:bodyPr>
          <a:lstStyle/>
          <a:p>
            <a:r>
              <a:rPr kumimoji="1" lang="ja-JP" altLang="en-US" sz="2400" b="1" dirty="0"/>
              <a:t>公正世界（</a:t>
            </a:r>
            <a:r>
              <a:rPr kumimoji="1" lang="en-US" altLang="ja-JP" sz="2400" b="1" dirty="0"/>
              <a:t>just world)</a:t>
            </a:r>
          </a:p>
          <a:p>
            <a:pPr marL="0" indent="0">
              <a:buNone/>
            </a:pPr>
            <a:r>
              <a:rPr lang="ja-JP" altLang="en-US" dirty="0"/>
              <a:t>　「人々が受けるに値するものを受けている世界」を指し、公正世界信念とは、我々が公正世界に生きているという信念のことを意味する</a:t>
            </a:r>
            <a:endParaRPr lang="en-US" altLang="ja-JP" dirty="0"/>
          </a:p>
          <a:p>
            <a:pPr marL="0" indent="0">
              <a:buNone/>
            </a:pPr>
            <a:endParaRPr kumimoji="1" lang="en-US" altLang="ja-JP" dirty="0"/>
          </a:p>
          <a:p>
            <a:pPr marL="0" indent="0">
              <a:buNone/>
            </a:pPr>
            <a:endParaRPr lang="en-US" altLang="ja-JP" dirty="0"/>
          </a:p>
          <a:p>
            <a:r>
              <a:rPr kumimoji="1" lang="ja-JP" altLang="en-US" dirty="0"/>
              <a:t>このような信念を持っている人は、以下のように考える傾向がある</a:t>
            </a:r>
            <a:endParaRPr kumimoji="1" lang="en-US" altLang="ja-JP" dirty="0"/>
          </a:p>
          <a:p>
            <a:pPr marL="0" indent="0">
              <a:buNone/>
            </a:pPr>
            <a:r>
              <a:rPr lang="ja-JP" altLang="en-US" dirty="0"/>
              <a:t>　「世界は公平であり、人はそれぞれに見合った賞罰を受ける」</a:t>
            </a:r>
            <a:endParaRPr lang="en-US" altLang="ja-JP" dirty="0"/>
          </a:p>
          <a:p>
            <a:pPr marL="0" indent="0">
              <a:buNone/>
            </a:pPr>
            <a:r>
              <a:rPr kumimoji="1" lang="ja-JP" altLang="en-US" dirty="0"/>
              <a:t>　「努力すればむくわれる世界だ」</a:t>
            </a:r>
            <a:endParaRPr kumimoji="1" lang="en-US" altLang="ja-JP" dirty="0"/>
          </a:p>
          <a:p>
            <a:pPr marL="0" indent="0">
              <a:buNone/>
            </a:pPr>
            <a:r>
              <a:rPr lang="ja-JP" altLang="en-US" dirty="0"/>
              <a:t>　「良いことをした人には良いことが起こり、悪いことをした人には悪いことが起こる」</a:t>
            </a:r>
            <a:endParaRPr kumimoji="1" lang="en-US" altLang="ja-JP" dirty="0"/>
          </a:p>
          <a:p>
            <a:pPr marL="0" indent="0">
              <a:buNone/>
            </a:pPr>
            <a:r>
              <a:rPr lang="ja-JP" altLang="en-US" dirty="0"/>
              <a:t>　</a:t>
            </a:r>
            <a:endParaRPr kumimoji="1" lang="en-US" altLang="ja-JP" dirty="0"/>
          </a:p>
        </p:txBody>
      </p:sp>
      <p:sp>
        <p:nvSpPr>
          <p:cNvPr id="5" name="四角形: 角を丸くする 4">
            <a:extLst>
              <a:ext uri="{FF2B5EF4-FFF2-40B4-BE49-F238E27FC236}">
                <a16:creationId xmlns:a16="http://schemas.microsoft.com/office/drawing/2014/main" id="{A0D3BA2F-827A-4944-9F0A-8A054CF67CE3}"/>
              </a:ext>
            </a:extLst>
          </p:cNvPr>
          <p:cNvSpPr/>
          <p:nvPr/>
        </p:nvSpPr>
        <p:spPr>
          <a:xfrm>
            <a:off x="1478133" y="2909379"/>
            <a:ext cx="9898602" cy="562067"/>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1600" dirty="0"/>
              <a:t>Lerner, M. J., &amp; Miller, D.T.(1978). Just world research and the attribution process: Looking back and ahead</a:t>
            </a:r>
            <a:r>
              <a:rPr kumimoji="1" lang="en-US" altLang="ja-JP" sz="1600" i="1" dirty="0"/>
              <a:t>. Psychological Bulletin</a:t>
            </a:r>
            <a:r>
              <a:rPr kumimoji="1" lang="en-US" altLang="ja-JP" sz="1600" dirty="0"/>
              <a:t>, 85(5), 1030-1051.</a:t>
            </a:r>
          </a:p>
        </p:txBody>
      </p:sp>
      <p:sp>
        <p:nvSpPr>
          <p:cNvPr id="6" name="四角形: 角を丸くする 5">
            <a:extLst>
              <a:ext uri="{FF2B5EF4-FFF2-40B4-BE49-F238E27FC236}">
                <a16:creationId xmlns:a16="http://schemas.microsoft.com/office/drawing/2014/main" id="{987CB4A9-8661-44F2-BC30-B042A7AC9CBF}"/>
              </a:ext>
            </a:extLst>
          </p:cNvPr>
          <p:cNvSpPr/>
          <p:nvPr/>
        </p:nvSpPr>
        <p:spPr>
          <a:xfrm>
            <a:off x="1929152" y="5825245"/>
            <a:ext cx="8996563" cy="6126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b="1" dirty="0"/>
              <a:t>公正世界信念を強く持っている人は、自分の周囲で起こる様々な事象を、この仮説に合うように（偏って）解釈する傾向がある</a:t>
            </a:r>
          </a:p>
        </p:txBody>
      </p:sp>
      <p:sp>
        <p:nvSpPr>
          <p:cNvPr id="7" name="スライド番号プレースホルダー 6">
            <a:extLst>
              <a:ext uri="{FF2B5EF4-FFF2-40B4-BE49-F238E27FC236}">
                <a16:creationId xmlns:a16="http://schemas.microsoft.com/office/drawing/2014/main" id="{D9F6D829-D70A-41AB-AB68-C9DEDC3AC7D7}"/>
              </a:ext>
            </a:extLst>
          </p:cNvPr>
          <p:cNvSpPr>
            <a:spLocks noGrp="1"/>
          </p:cNvSpPr>
          <p:nvPr>
            <p:ph type="sldNum" sz="quarter" idx="12"/>
          </p:nvPr>
        </p:nvSpPr>
        <p:spPr/>
        <p:txBody>
          <a:bodyPr/>
          <a:lstStyle/>
          <a:p>
            <a:fld id="{69E57DC2-970A-4B3E-BB1C-7A09969E49DF}" type="slidenum">
              <a:rPr lang="en-US" smtClean="0"/>
              <a:t>8</a:t>
            </a:fld>
            <a:endParaRPr lang="en-US" dirty="0"/>
          </a:p>
        </p:txBody>
      </p:sp>
      <p:sp>
        <p:nvSpPr>
          <p:cNvPr id="8" name="フッター プレースホルダー 7">
            <a:extLst>
              <a:ext uri="{FF2B5EF4-FFF2-40B4-BE49-F238E27FC236}">
                <a16:creationId xmlns:a16="http://schemas.microsoft.com/office/drawing/2014/main" id="{1432D21A-AB08-41BC-9CAB-4D0856360A82}"/>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124834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1AC42FA-B84D-4DB0-AF03-A821EA9E17AD}"/>
              </a:ext>
            </a:extLst>
          </p:cNvPr>
          <p:cNvSpPr>
            <a:spLocks noGrp="1"/>
          </p:cNvSpPr>
          <p:nvPr>
            <p:ph idx="1"/>
          </p:nvPr>
        </p:nvSpPr>
        <p:spPr>
          <a:xfrm>
            <a:off x="1371600" y="390617"/>
            <a:ext cx="9601200" cy="5868140"/>
          </a:xfrm>
        </p:spPr>
        <p:txBody>
          <a:bodyPr/>
          <a:lstStyle/>
          <a:p>
            <a:pPr marL="0" indent="0">
              <a:buNone/>
            </a:pPr>
            <a:r>
              <a:rPr kumimoji="1" lang="ja-JP" altLang="en-US" dirty="0"/>
              <a:t>続き</a:t>
            </a:r>
            <a:endParaRPr kumimoji="1" lang="en-US" altLang="ja-JP" dirty="0"/>
          </a:p>
          <a:p>
            <a:r>
              <a:rPr lang="ja-JP" altLang="en-US" dirty="0"/>
              <a:t>そのため、</a:t>
            </a:r>
            <a:r>
              <a:rPr lang="ja-JP" altLang="en-US" b="1" dirty="0"/>
              <a:t>何か悪いことが起きた人はそれに見合う悪いところがあると考えてしまう</a:t>
            </a:r>
            <a:r>
              <a:rPr lang="ja-JP" altLang="en-US" dirty="0"/>
              <a:t>。</a:t>
            </a:r>
            <a:endParaRPr kumimoji="1" lang="en-US" altLang="ja-JP" dirty="0"/>
          </a:p>
          <a:p>
            <a:r>
              <a:rPr kumimoji="1" lang="ja-JP" altLang="en-US" dirty="0"/>
              <a:t>自分にもそれが起こりうるのではないか、と不安</a:t>
            </a:r>
            <a:endParaRPr kumimoji="1" lang="en-US" altLang="ja-JP" dirty="0"/>
          </a:p>
          <a:p>
            <a:pPr marL="0" indent="0">
              <a:buNone/>
            </a:pPr>
            <a:r>
              <a:rPr lang="ja-JP" altLang="en-US" dirty="0"/>
              <a:t>　→しかし、被害者に落ち度があった、と考えることで、自らの信じる公正世界が保たれ、「自分にはそのような理不尽なことは起こらないはず」と安心できる</a:t>
            </a: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endParaRPr kumimoji="1" lang="ja-JP" altLang="en-US" dirty="0"/>
          </a:p>
        </p:txBody>
      </p:sp>
      <p:sp>
        <p:nvSpPr>
          <p:cNvPr id="6" name="四角形: 角を丸くする 5">
            <a:extLst>
              <a:ext uri="{FF2B5EF4-FFF2-40B4-BE49-F238E27FC236}">
                <a16:creationId xmlns:a16="http://schemas.microsoft.com/office/drawing/2014/main" id="{D019CD37-5F3A-477C-88FD-64F8D963E66A}"/>
              </a:ext>
            </a:extLst>
          </p:cNvPr>
          <p:cNvSpPr/>
          <p:nvPr/>
        </p:nvSpPr>
        <p:spPr>
          <a:xfrm>
            <a:off x="1287263" y="3067540"/>
            <a:ext cx="10484528" cy="6126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b="1" dirty="0"/>
              <a:t>このような公正世界信念に基づく考え方は、現在のコロナ禍でもみられる</a:t>
            </a:r>
          </a:p>
        </p:txBody>
      </p:sp>
      <p:sp>
        <p:nvSpPr>
          <p:cNvPr id="7" name="楕円 6">
            <a:extLst>
              <a:ext uri="{FF2B5EF4-FFF2-40B4-BE49-F238E27FC236}">
                <a16:creationId xmlns:a16="http://schemas.microsoft.com/office/drawing/2014/main" id="{320C7E2C-5FB5-41C1-8966-597070B62C4F}"/>
              </a:ext>
            </a:extLst>
          </p:cNvPr>
          <p:cNvSpPr/>
          <p:nvPr/>
        </p:nvSpPr>
        <p:spPr>
          <a:xfrm>
            <a:off x="4327862" y="3969008"/>
            <a:ext cx="1247313" cy="2334826"/>
          </a:xfrm>
          <a:prstGeom prst="ellipse">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2400" b="1" dirty="0"/>
              <a:t>感染した人</a:t>
            </a:r>
          </a:p>
        </p:txBody>
      </p:sp>
      <p:sp>
        <p:nvSpPr>
          <p:cNvPr id="8" name="四角形: 角を丸くする 7">
            <a:extLst>
              <a:ext uri="{FF2B5EF4-FFF2-40B4-BE49-F238E27FC236}">
                <a16:creationId xmlns:a16="http://schemas.microsoft.com/office/drawing/2014/main" id="{22536EE2-A2E6-4613-8CBE-80BE986271EF}"/>
              </a:ext>
            </a:extLst>
          </p:cNvPr>
          <p:cNvSpPr/>
          <p:nvPr/>
        </p:nvSpPr>
        <p:spPr>
          <a:xfrm>
            <a:off x="6178858" y="4674103"/>
            <a:ext cx="5193437" cy="6126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「何らかの落ち度がある」として責める傾向</a:t>
            </a:r>
          </a:p>
        </p:txBody>
      </p:sp>
      <p:sp>
        <p:nvSpPr>
          <p:cNvPr id="9" name="矢印: 右 8">
            <a:extLst>
              <a:ext uri="{FF2B5EF4-FFF2-40B4-BE49-F238E27FC236}">
                <a16:creationId xmlns:a16="http://schemas.microsoft.com/office/drawing/2014/main" id="{F02C5A3F-5607-4D44-83F7-FADF83CD506E}"/>
              </a:ext>
            </a:extLst>
          </p:cNvPr>
          <p:cNvSpPr/>
          <p:nvPr/>
        </p:nvSpPr>
        <p:spPr>
          <a:xfrm rot="10800000">
            <a:off x="5750511" y="4745170"/>
            <a:ext cx="648070" cy="5415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a:extLst>
              <a:ext uri="{FF2B5EF4-FFF2-40B4-BE49-F238E27FC236}">
                <a16:creationId xmlns:a16="http://schemas.microsoft.com/office/drawing/2014/main" id="{7F06FEBB-1A65-440F-8F1C-F97E393033E6}"/>
              </a:ext>
            </a:extLst>
          </p:cNvPr>
          <p:cNvSpPr>
            <a:spLocks noGrp="1"/>
          </p:cNvSpPr>
          <p:nvPr>
            <p:ph type="sldNum" sz="quarter" idx="12"/>
          </p:nvPr>
        </p:nvSpPr>
        <p:spPr/>
        <p:txBody>
          <a:bodyPr/>
          <a:lstStyle/>
          <a:p>
            <a:fld id="{69E57DC2-970A-4B3E-BB1C-7A09969E49DF}" type="slidenum">
              <a:rPr lang="en-US" smtClean="0"/>
              <a:t>9</a:t>
            </a:fld>
            <a:endParaRPr lang="en-US" dirty="0"/>
          </a:p>
        </p:txBody>
      </p:sp>
      <p:sp>
        <p:nvSpPr>
          <p:cNvPr id="12" name="フッター プレースホルダー 11">
            <a:extLst>
              <a:ext uri="{FF2B5EF4-FFF2-40B4-BE49-F238E27FC236}">
                <a16:creationId xmlns:a16="http://schemas.microsoft.com/office/drawing/2014/main" id="{A0D87BD6-6AF0-4B93-843A-70878A88244A}"/>
              </a:ext>
            </a:extLst>
          </p:cNvPr>
          <p:cNvSpPr>
            <a:spLocks noGrp="1"/>
          </p:cNvSpPr>
          <p:nvPr>
            <p:ph type="ftr" sz="quarter" idx="11"/>
          </p:nvPr>
        </p:nvSpPr>
        <p:spPr/>
        <p:txBody>
          <a:bodyPr/>
          <a:lstStyle/>
          <a:p>
            <a:r>
              <a:rPr lang="ja-JP" altLang="en-US"/>
              <a:t>岐阜県乳幼児教育・保育セミナー＠大西　薫</a:t>
            </a:r>
            <a:endParaRPr lang="en-US" dirty="0"/>
          </a:p>
        </p:txBody>
      </p:sp>
    </p:spTree>
    <p:extLst>
      <p:ext uri="{BB962C8B-B14F-4D97-AF65-F5344CB8AC3E}">
        <p14:creationId xmlns:p14="http://schemas.microsoft.com/office/powerpoint/2010/main" val="310475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Lst>
  </p:timing>
</p:sld>
</file>

<file path=ppt/theme/theme1.xml><?xml version="1.0" encoding="utf-8"?>
<a:theme xmlns:a="http://schemas.openxmlformats.org/drawingml/2006/main" name="トリミング">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トリミング</Template>
  <TotalTime>8169</TotalTime>
  <Words>8712</Words>
  <Application>Microsoft Office PowerPoint</Application>
  <PresentationFormat>ワイド画面</PresentationFormat>
  <Paragraphs>752</Paragraphs>
  <Slides>61</Slides>
  <Notes>23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61</vt:i4>
      </vt:variant>
    </vt:vector>
  </HeadingPairs>
  <TitlesOfParts>
    <vt:vector size="71" baseType="lpstr">
      <vt:lpstr>RyuminPro-Light</vt:lpstr>
      <vt:lpstr>メイリオ</vt:lpstr>
      <vt:lpstr>游ゴシック</vt:lpstr>
      <vt:lpstr>Franklin Gothic Book</vt:lpstr>
      <vt:lpstr>Gill Sans MT</vt:lpstr>
      <vt:lpstr>Open Sans</vt:lpstr>
      <vt:lpstr>Roboto</vt:lpstr>
      <vt:lpstr>Wingdings</vt:lpstr>
      <vt:lpstr>Wingdings 3</vt:lpstr>
      <vt:lpstr>トリミング</vt:lpstr>
      <vt:lpstr>子どもの健康</vt:lpstr>
      <vt:lpstr>本講義の流れ【第1回・第2回】</vt:lpstr>
      <vt:lpstr>感染についての子どもの理解 その1</vt:lpstr>
      <vt:lpstr>感染についての子どもの理解 その２ 子どもは伝染性の病気と非伝染性の病気を理解しているのか</vt:lpstr>
      <vt:lpstr>PowerPoint プレゼンテーション</vt:lpstr>
      <vt:lpstr>悪い人には悪いことが起こる？</vt:lpstr>
      <vt:lpstr>大人も同じ？</vt:lpstr>
      <vt:lpstr>「公正世界信念」という考え方</vt:lpstr>
      <vt:lpstr>PowerPoint プレゼンテーション</vt:lpstr>
      <vt:lpstr>新型コロナウイルスに感染する人は自業自得？</vt:lpstr>
      <vt:lpstr>子どもへの関わりを考えるもとになる知識（まとめ）</vt:lpstr>
      <vt:lpstr>大人も子どもも…</vt:lpstr>
      <vt:lpstr>情報化社会（情報社会）が「子どもの発達」に及ぼす影響を考えてみましょう</vt:lpstr>
      <vt:lpstr>こんな相談内容から…</vt:lpstr>
      <vt:lpstr>コロナ禍によって難しくなった連携</vt:lpstr>
      <vt:lpstr>子どもと ネット環境</vt:lpstr>
      <vt:lpstr>子どもたちを取り巻くネット環境（0～9歳）① 低年齢層の子供のインターネット利用環境実態調査　調査結果（概要）令和２年4月内閣府 </vt:lpstr>
      <vt:lpstr>子どもたちを取り巻くネット環境（0～9歳）② 低年齢層の子供のインターネット利用環境実態調査　調査結果（概要） 令和２年4月内閣府</vt:lpstr>
      <vt:lpstr>子どもたちを取り巻くネット環境（0～9歳）③ 低年齢層の子供のインターネット利用環境実態調査　調査結果（概要） 令和２年4月内閣府</vt:lpstr>
      <vt:lpstr>子どもたちを取り巻くネット環境（0～9歳）④ 低年齢層の子供のインターネット利用環境実態調査　調査結果（概要） 令和２年4月内閣府</vt:lpstr>
      <vt:lpstr>2歳児の1割超がもう「スマホ依存」①</vt:lpstr>
      <vt:lpstr>2歳児の1割超がもう「スマホ依存」②  何を見せているのか？</vt:lpstr>
      <vt:lpstr>2歳児の1割超がもう「スマホ依存」③ 　　　　　親の不安と期待</vt:lpstr>
      <vt:lpstr>2歳児の1割超がもう「スマホ依存」④ スマートフォン利用後の子どもの変化</vt:lpstr>
      <vt:lpstr>2歳児の1割超がもう「スマホ依存」⑤ スマホ依存判定項目</vt:lpstr>
      <vt:lpstr>2歳児の1割超がもう「スマホ依存」⑥ </vt:lpstr>
      <vt:lpstr>メディアの子どもへの悪影響</vt:lpstr>
      <vt:lpstr>メディアの子どもへの悪影響</vt:lpstr>
      <vt:lpstr>暴力的なメディアの長期的影響</vt:lpstr>
      <vt:lpstr>暴力的な内容を含むゲームの使用と攻撃性</vt:lpstr>
      <vt:lpstr>PowerPoint プレゼンテーション</vt:lpstr>
      <vt:lpstr>「スクリーンタイム」と「過食」の関係</vt:lpstr>
      <vt:lpstr>ネット利用と学力：中学生3年生の場合</vt:lpstr>
      <vt:lpstr>（2）の結果に対する解釈</vt:lpstr>
      <vt:lpstr>PowerPoint プレゼンテーション</vt:lpstr>
      <vt:lpstr>眼への影響　</vt:lpstr>
      <vt:lpstr>眼への影響　</vt:lpstr>
      <vt:lpstr>眼への影響　</vt:lpstr>
      <vt:lpstr>「ブルーライト」を抑えるメガネ 子どもの使用に意見書（令和3年4月14日） 日本眼科学会・日本眼科医会・日本近視学会・日本弱斜視学会・日本小眼科学会・日本視能訓練士協会</vt:lpstr>
      <vt:lpstr>「ブルーライト」を抑えるメガネ 子どもの使用に意見書（令和3年4月14日） 日本眼科学会・日本眼科医会・日本近視学会・日本弱斜視学会・日本小眼科学会・日本視能訓練士協会</vt:lpstr>
      <vt:lpstr>PowerPoint プレゼンテーション</vt:lpstr>
      <vt:lpstr>PowerPoint プレゼンテーション</vt:lpstr>
      <vt:lpstr>身体発育への影響</vt:lpstr>
      <vt:lpstr>本日のディスカッションに向けて フォームへの回答をお願いします。</vt:lpstr>
      <vt:lpstr>身体発育へのさらなる影響</vt:lpstr>
      <vt:lpstr>生活時間は限られている</vt:lpstr>
      <vt:lpstr>社会や文化の産物としての発達</vt:lpstr>
      <vt:lpstr>家族システムは社会や文化というさらに大きなシステムの一部</vt:lpstr>
      <vt:lpstr>生態学的システム理論からいえること</vt:lpstr>
      <vt:lpstr>子どもはメディア利用を自己管理できるのか？</vt:lpstr>
      <vt:lpstr>実は，大人だってこの力に抗うことは難しい</vt:lpstr>
      <vt:lpstr>WHO：子どもの身体活動、睡眠に関するガイドライン</vt:lpstr>
      <vt:lpstr>WHO：子どもの身体活動、睡眠に関するガイドライン</vt:lpstr>
      <vt:lpstr>WHO：子どもの身体活動、睡眠に関するガイドライン</vt:lpstr>
      <vt:lpstr>従来のメディアと違う　 iPad:タッチスクリーン </vt:lpstr>
      <vt:lpstr>PowerPoint プレゼンテーション</vt:lpstr>
      <vt:lpstr>これはマナー違反？　 それとも可処分時間の有効活用？</vt:lpstr>
      <vt:lpstr>これはマナー違反？　 それとも可処分時間の有効活用？</vt:lpstr>
      <vt:lpstr>これはマナー違反？　 それとも可処分時間の有効活用？</vt:lpstr>
      <vt:lpstr>これはマナー違反？　 それとも可処分時間の有効活用？</vt:lpstr>
      <vt:lpstr>情報社会における子どもの発達の難しさ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子どもの健康</dc:title>
  <dc:creator>kaoru ohnishi</dc:creator>
  <cp:lastModifiedBy>kaoru ohnishi</cp:lastModifiedBy>
  <cp:revision>23</cp:revision>
  <dcterms:created xsi:type="dcterms:W3CDTF">2021-10-07T07:54:09Z</dcterms:created>
  <dcterms:modified xsi:type="dcterms:W3CDTF">2021-11-10T22:04:34Z</dcterms:modified>
</cp:coreProperties>
</file>